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jpeg" ContentType="image/jpeg"/>
  <Default Extension="gif" ContentType="image/gif"/>
  <Default Extension="svg" ContentType="image/svg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 type="custom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ableStyles" Target="tableStyles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_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_1.png"/></Relationships>
</file>

<file path=ppt/slides/slide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1a3d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1016000" y="762000"/>
            <a:ext cx="10160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97BC62"/>
            </a:solidFill>
            <a:round/>
          </a:ln>
        </p:spPr>
      </p:sp>
      <p:sp>
        <p:nvSpPr>
          <p:cNvPr id="3" name="top-meta"/>
          <p:cNvSpPr txBox="1"/>
          <p:nvPr/>
        </p:nvSpPr>
        <p:spPr>
          <a:xfrm>
            <a:off x="1016000" y="889000"/>
            <a:ext cx="1016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000" noProof="1" spc="400" kern="0">
                <a:solidFill>
                  <a:srgbClr val="97BC62"/>
                </a:solidFill>
                <a:latin typeface="Noto Sans SC"/>
                <a:ea typeface="Noto Sans SC"/>
              </a:rPr>
              <a:t>2027 · 芒种 · 启程</a:t>
            </a:r>
            <a:endParaRPr lang="en-US" sz="1000" noProof="1"/>
          </a:p>
        </p:txBody>
      </p:sp>
      <p:sp>
        <p:nvSpPr>
          <p:cNvPr id="4" name="title-main"/>
          <p:cNvSpPr txBox="1"/>
          <p:nvPr/>
        </p:nvSpPr>
        <p:spPr>
          <a:xfrm>
            <a:off x="1016000" y="2286000"/>
            <a:ext cx="10160000" cy="177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2000" noProof="1" b="1" spc="2000" kern="0">
                <a:solidFill>
                  <a:srgbClr val="F5F5F0"/>
                </a:solidFill>
                <a:latin typeface="Noto Serif SC"/>
                <a:ea typeface="Noto Serif SC"/>
              </a:rPr>
              <a:t>青芒序</a:t>
            </a:r>
            <a:endParaRPr lang="en-US" sz="12000" noProof="1"/>
          </a:p>
        </p:txBody>
      </p:sp>
      <p:sp>
        <p:nvSpPr>
          <p:cNvPr id="5" name="subtitle"/>
          <p:cNvSpPr txBox="1"/>
          <p:nvPr/>
        </p:nvSpPr>
        <p:spPr>
          <a:xfrm>
            <a:off x="1041400" y="4191000"/>
            <a:ext cx="1016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2200" noProof="1">
                <a:solidFill>
                  <a:srgbClr val="97BC62"/>
                </a:solidFill>
                <a:latin typeface="Noto Serif SC"/>
                <a:ea typeface="Noto Serif SC"/>
              </a:rPr>
              <a:t>2027届高三学习小组建设</a:t>
            </a:r>
            <a:endParaRPr lang="en-US" sz="2200" noProof="1"/>
          </a:p>
        </p:txBody>
      </p:sp>
      <p:sp>
        <p:nvSpPr>
          <p:cNvPr id="6" name="motto"/>
          <p:cNvSpPr txBox="1"/>
          <p:nvPr/>
        </p:nvSpPr>
        <p:spPr>
          <a:xfrm>
            <a:off x="1041400" y="5080000"/>
            <a:ext cx="1016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2000" noProof="1" i="1" spc="800" kern="0">
                <a:solidFill>
                  <a:srgbClr val="F5F5F0"/>
                </a:solidFill>
                <a:latin typeface="Noto Serif SC"/>
                <a:ea typeface="Noto Serif SC"/>
              </a:rPr>
              <a:t>应时而种，循序而行</a:t>
            </a:r>
            <a:endParaRPr lang="en-US" sz="2000" noProof="1"/>
          </a:p>
        </p:txBody>
      </p:sp>
      <p:sp>
        <p:nvSpPr>
          <p:cNvPr id="7" name="seal-decoration"/>
          <p:cNvSpPr/>
          <p:nvPr/>
        </p:nvSpPr>
        <p:spPr>
          <a:xfrm>
            <a:off x="10160000" y="5207000"/>
            <a:ext cx="1016000" cy="1016000"/>
          </a:xfrm>
          <a:prstGeom prst="rect">
            <a:avLst/>
          </a:prstGeom>
          <a:solidFill>
            <a:srgbClr val="A8341B"/>
          </a:solidFill>
          <a:ln w="12700">
            <a:solidFill>
              <a:srgbClr val="A8341B"/>
            </a:solidFill>
          </a:ln>
        </p:spPr>
      </p:sp>
      <p:sp>
        <p:nvSpPr>
          <p:cNvPr id="8" name="seal-text"/>
          <p:cNvSpPr txBox="1"/>
          <p:nvPr/>
        </p:nvSpPr>
        <p:spPr>
          <a:xfrm>
            <a:off x="10160000" y="5207000"/>
            <a:ext cx="1016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800" noProof="1" b="1">
                <a:solidFill>
                  <a:srgbClr val="F5F5F0"/>
                </a:solidFill>
                <a:latin typeface="Noto Serif SC"/>
                <a:ea typeface="Noto Serif SC"/>
              </a:rPr>
              <a:t>序</a:t>
            </a:r>
            <a:endParaRPr lang="en-US" sz="1800" noProof="1"/>
          </a:p>
        </p:txBody>
      </p:sp>
      <p:sp>
        <p:nvSpPr>
          <p:cNvPr id="9" name="bottom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1016000" y="6223000"/>
            <a:ext cx="10160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97BC62"/>
            </a:solidFill>
            <a:round/>
          </a:ln>
        </p:spPr>
      </p:sp>
      <p:sp>
        <p:nvSpPr>
          <p:cNvPr id="10" name="bottom-meta"/>
          <p:cNvSpPr txBox="1"/>
          <p:nvPr/>
        </p:nvSpPr>
        <p:spPr>
          <a:xfrm>
            <a:off x="1016000" y="6286500"/>
            <a:ext cx="1016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000" noProof="1" spc="300" kern="0">
                <a:solidFill>
                  <a:srgbClr val="97BC62"/>
                </a:solidFill>
                <a:latin typeface="Noto Sans SC"/>
                <a:ea typeface="Noto Sans SC"/>
              </a:rPr>
              <a:t>2025年秋 · 启程</a:t>
            </a:r>
            <a:endParaRPr lang="en-US" sz="1000" noProof="1"/>
          </a:p>
        </p:txBody>
      </p:sp>
    </p:spTree>
  </p:cSld>
  <p:clrMapOvr>
    <a:masterClrMapping/>
  </p:clrMapOvr>
  <p:transition spd="fast" advClick="1">
    <p:fade/>
  </p:transition>
</p:sld>
</file>

<file path=ppt/slides/slide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num"/>
          <p:cNvSpPr txBox="1"/>
          <p:nvPr/>
        </p:nvSpPr>
        <p:spPr>
          <a:xfrm>
            <a:off x="762000" y="635000"/>
            <a:ext cx="127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01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1016000"/>
            <a:ext cx="762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4400" noProof="1" b="1">
                <a:solidFill>
                  <a:srgbClr val="2C5F2D"/>
                </a:solidFill>
                <a:latin typeface="Noto Serif SC"/>
                <a:ea typeface="Noto Serif SC"/>
              </a:rPr>
              <a:t>我们是谁</a:t>
            </a:r>
            <a:endParaRPr lang="en-US" sz="4400" noProof="1"/>
          </a:p>
        </p:txBody>
      </p:sp>
      <p:sp>
        <p:nvSpPr>
          <p:cNvPr id="4" name="title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1905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B85042"/>
            </a:solidFill>
            <a:round/>
          </a:ln>
        </p:spPr>
      </p:sp>
      <p:sp>
        <p:nvSpPr>
          <p:cNvPr id="5" name="lead"/>
          <p:cNvSpPr txBox="1"/>
          <p:nvPr/>
        </p:nvSpPr>
        <p:spPr>
          <a:xfrm>
            <a:off x="762000" y="2159000"/>
            <a:ext cx="10668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800" noProof="1" i="1">
                <a:solidFill>
                  <a:srgbClr val="1F2937"/>
                </a:solidFill>
                <a:latin typeface="Noto Serif SC"/>
                <a:ea typeface="Noto Serif SC"/>
              </a:rPr>
              <a:t>一群2027届的高中生
在属于自己的时间里，结伴同行</a:t>
            </a:r>
            <a:endParaRPr lang="en-US" sz="1800" noProof="1"/>
          </a:p>
        </p:txBody>
      </p:sp>
      <p:sp>
        <p:nvSpPr>
          <p:cNvPr id="6" name="belief1-num"/>
          <p:cNvSpPr txBox="1"/>
          <p:nvPr/>
        </p:nvSpPr>
        <p:spPr>
          <a:xfrm>
            <a:off x="762000" y="35560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800" noProof="1" b="1">
                <a:solidFill>
                  <a:srgbClr val="B85042"/>
                </a:solidFill>
                <a:latin typeface="Noto Serif SC"/>
                <a:ea typeface="Noto Serif SC"/>
              </a:rPr>
              <a:t>壹</a:t>
            </a:r>
            <a:endParaRPr lang="en-US" sz="2800" noProof="1"/>
          </a:p>
        </p:txBody>
      </p:sp>
      <p:sp>
        <p:nvSpPr>
          <p:cNvPr id="7" name="belief1-title"/>
          <p:cNvSpPr txBox="1"/>
          <p:nvPr/>
        </p:nvSpPr>
        <p:spPr>
          <a:xfrm>
            <a:off x="1778000" y="35560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800" noProof="1" b="1">
                <a:solidFill>
                  <a:srgbClr val="2C5F2D"/>
                </a:solidFill>
                <a:latin typeface="Noto Serif SC"/>
                <a:ea typeface="Noto Serif SC"/>
              </a:rPr>
              <a:t>同行者</a:t>
            </a:r>
            <a:endParaRPr lang="en-US" sz="1800" noProof="1"/>
          </a:p>
        </p:txBody>
      </p:sp>
      <p:sp>
        <p:nvSpPr>
          <p:cNvPr id="8" name="belief1-text"/>
          <p:cNvSpPr txBox="1"/>
          <p:nvPr/>
        </p:nvSpPr>
        <p:spPr>
          <a:xfrm>
            <a:off x="1778000" y="3937000"/>
            <a:ext cx="254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5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不是孤军奋战
而是结伴而行</a:t>
            </a:r>
            <a:endParaRPr lang="en-US" sz="1300" noProof="1"/>
          </a:p>
        </p:txBody>
      </p:sp>
      <p:sp>
        <p:nvSpPr>
          <p:cNvPr id="9" name="belief2-num"/>
          <p:cNvSpPr txBox="1"/>
          <p:nvPr/>
        </p:nvSpPr>
        <p:spPr>
          <a:xfrm>
            <a:off x="4826000" y="35560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800" noProof="1" b="1">
                <a:solidFill>
                  <a:srgbClr val="B85042"/>
                </a:solidFill>
                <a:latin typeface="Noto Serif SC"/>
                <a:ea typeface="Noto Serif SC"/>
              </a:rPr>
              <a:t>贰</a:t>
            </a:r>
            <a:endParaRPr lang="en-US" sz="2800" noProof="1"/>
          </a:p>
        </p:txBody>
      </p:sp>
      <p:sp>
        <p:nvSpPr>
          <p:cNvPr id="10" name="belief2-title"/>
          <p:cNvSpPr txBox="1"/>
          <p:nvPr/>
        </p:nvSpPr>
        <p:spPr>
          <a:xfrm>
            <a:off x="5842000" y="35560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800" noProof="1" b="1">
                <a:solidFill>
                  <a:srgbClr val="2C5F2D"/>
                </a:solidFill>
                <a:latin typeface="Noto Serif SC"/>
                <a:ea typeface="Noto Serif SC"/>
              </a:rPr>
              <a:t>应时者</a:t>
            </a:r>
            <a:endParaRPr lang="en-US" sz="1800" noProof="1"/>
          </a:p>
        </p:txBody>
      </p:sp>
      <p:sp>
        <p:nvSpPr>
          <p:cNvPr id="11" name="belief2-text"/>
          <p:cNvSpPr txBox="1"/>
          <p:nvPr/>
        </p:nvSpPr>
        <p:spPr>
          <a:xfrm>
            <a:off x="5842000" y="3937000"/>
            <a:ext cx="254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5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不虚度每一个当下
把节奏交给自己的成长</a:t>
            </a:r>
            <a:endParaRPr lang="en-US" sz="1300" noProof="1"/>
          </a:p>
        </p:txBody>
      </p:sp>
      <p:sp>
        <p:nvSpPr>
          <p:cNvPr id="12" name="belief3-num"/>
          <p:cNvSpPr txBox="1"/>
          <p:nvPr/>
        </p:nvSpPr>
        <p:spPr>
          <a:xfrm>
            <a:off x="8890000" y="35560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800" noProof="1" b="1">
                <a:solidFill>
                  <a:srgbClr val="B85042"/>
                </a:solidFill>
                <a:latin typeface="Noto Serif SC"/>
                <a:ea typeface="Noto Serif SC"/>
              </a:rPr>
              <a:t>叁</a:t>
            </a:r>
            <a:endParaRPr lang="en-US" sz="2800" noProof="1"/>
          </a:p>
        </p:txBody>
      </p:sp>
      <p:sp>
        <p:nvSpPr>
          <p:cNvPr id="13" name="belief3-title"/>
          <p:cNvSpPr txBox="1"/>
          <p:nvPr/>
        </p:nvSpPr>
        <p:spPr>
          <a:xfrm>
            <a:off x="9906000" y="3556000"/>
            <a:ext cx="177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800" noProof="1" b="1">
                <a:solidFill>
                  <a:srgbClr val="2C5F2D"/>
                </a:solidFill>
                <a:latin typeface="Noto Serif SC"/>
                <a:ea typeface="Noto Serif SC"/>
              </a:rPr>
              <a:t>守序者</a:t>
            </a:r>
            <a:endParaRPr lang="en-US" sz="1800" noProof="1"/>
          </a:p>
        </p:txBody>
      </p:sp>
      <p:sp>
        <p:nvSpPr>
          <p:cNvPr id="14" name="belief3-text"/>
          <p:cNvSpPr txBox="1"/>
          <p:nvPr/>
        </p:nvSpPr>
        <p:spPr>
          <a:xfrm>
            <a:off x="9906000" y="3937000"/>
            <a:ext cx="1778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5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日拱一卒
功不唐捐</a:t>
            </a:r>
            <a:endParaRPr lang="en-US" sz="1300" noProof="1"/>
          </a:p>
        </p:txBody>
      </p:sp>
      <p:sp>
        <p:nvSpPr>
          <p:cNvPr id="15" name="div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57150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6" name="footnote"/>
          <p:cNvSpPr txBox="1"/>
          <p:nvPr/>
        </p:nvSpPr>
        <p:spPr>
          <a:xfrm>
            <a:off x="762000" y="5969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100" noProof="1" spc="200" kern="0">
                <a:solidFill>
                  <a:srgbClr val="97BC62"/>
                </a:solidFill>
                <a:latin typeface="Noto Serif SC"/>
                <a:ea typeface="Noto Serif SC"/>
              </a:rPr>
              <a:t>不是口号 · 是日常 · 是彼此陪伴的承诺</a:t>
            </a:r>
            <a:endParaRPr lang="en-US" sz="1100" noProof="1"/>
          </a:p>
        </p:txBody>
      </p:sp>
    </p:spTree>
  </p:cSld>
  <p:clrMapOvr>
    <a:masterClrMapping/>
  </p:clrMapOvr>
  <p:transition spd="fast" advClick="1">
    <p:fade/>
  </p:transition>
</p:sld>
</file>

<file path=ppt/slides/slide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num"/>
          <p:cNvSpPr txBox="1"/>
          <p:nvPr/>
        </p:nvSpPr>
        <p:spPr>
          <a:xfrm>
            <a:off x="762000" y="635000"/>
            <a:ext cx="127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02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1016000"/>
            <a:ext cx="10668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4400" noProof="1" b="1">
                <a:solidFill>
                  <a:srgbClr val="2C5F2D"/>
                </a:solidFill>
                <a:latin typeface="Noto Serif SC"/>
                <a:ea typeface="Noto Serif SC"/>
              </a:rPr>
              <a:t>为什么叫「青芒序」</a:t>
            </a:r>
            <a:endParaRPr lang="en-US" sz="4400" noProof="1"/>
          </a:p>
        </p:txBody>
      </p:sp>
      <p:sp>
        <p:nvSpPr>
          <p:cNvPr id="4" name="title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1905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B85042"/>
            </a:solidFill>
            <a:round/>
          </a:ln>
        </p:spPr>
      </p:sp>
      <p:sp>
        <p:nvSpPr>
          <p:cNvPr id="5" name="char-qing"/>
          <p:cNvSpPr txBox="1"/>
          <p:nvPr/>
        </p:nvSpPr>
        <p:spPr>
          <a:xfrm>
            <a:off x="1016000" y="2540000"/>
            <a:ext cx="2540000" cy="355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0" noProof="1" b="1">
                <a:solidFill>
                  <a:srgbClr val="2C5F2D"/>
                </a:solidFill>
                <a:latin typeface="Noto Serif SC"/>
                <a:ea typeface="Noto Serif SC"/>
              </a:rPr>
              <a:t>青</a:t>
            </a:r>
            <a:endParaRPr lang="en-US" sz="12000" noProof="1"/>
          </a:p>
        </p:txBody>
      </p:sp>
      <p:sp>
        <p:nvSpPr>
          <p:cNvPr id="6" name="char-mang"/>
          <p:cNvSpPr txBox="1"/>
          <p:nvPr/>
        </p:nvSpPr>
        <p:spPr>
          <a:xfrm>
            <a:off x="4064000" y="2540000"/>
            <a:ext cx="2540000" cy="355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0" noProof="1" b="1">
                <a:solidFill>
                  <a:srgbClr val="97BC62"/>
                </a:solidFill>
                <a:latin typeface="Noto Serif SC"/>
                <a:ea typeface="Noto Serif SC"/>
              </a:rPr>
              <a:t>芒</a:t>
            </a:r>
            <a:endParaRPr lang="en-US" sz="12000" noProof="1"/>
          </a:p>
        </p:txBody>
      </p:sp>
      <p:sp>
        <p:nvSpPr>
          <p:cNvPr id="7" name="char-xu"/>
          <p:cNvSpPr txBox="1"/>
          <p:nvPr/>
        </p:nvSpPr>
        <p:spPr>
          <a:xfrm>
            <a:off x="7112000" y="2540000"/>
            <a:ext cx="2540000" cy="355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0" noProof="1" b="1">
                <a:solidFill>
                  <a:srgbClr val="B85042"/>
                </a:solidFill>
                <a:latin typeface="Noto Serif SC"/>
                <a:ea typeface="Noto Serif SC"/>
              </a:rPr>
              <a:t>序</a:t>
            </a:r>
            <a:endParaRPr lang="en-US" sz="12000" noProof="1"/>
          </a:p>
        </p:txBody>
      </p:sp>
      <p:sp>
        <p:nvSpPr>
          <p:cNvPr id="8" name="desc-line-1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1016000" y="6223000"/>
            <a:ext cx="2540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2C5F2D"/>
            </a:solidFill>
            <a:round/>
          </a:ln>
        </p:spPr>
      </p:sp>
      <p:sp>
        <p:nvSpPr>
          <p:cNvPr id="9" name="desc-qing"/>
          <p:cNvSpPr txBox="1"/>
          <p:nvPr/>
        </p:nvSpPr>
        <p:spPr>
          <a:xfrm>
            <a:off x="1016000" y="62865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1F2937"/>
                </a:solidFill>
                <a:latin typeface="Noto Serif SC"/>
                <a:ea typeface="Noto Serif SC"/>
              </a:rPr>
              <a:t>青春 · 青涩 · 成长</a:t>
            </a:r>
            <a:endParaRPr lang="en-US" sz="1300" noProof="1"/>
          </a:p>
        </p:txBody>
      </p:sp>
      <p:sp>
        <p:nvSpPr>
          <p:cNvPr id="10" name="desc-line-2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4064000" y="6223000"/>
            <a:ext cx="2540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97BC62"/>
            </a:solidFill>
            <a:round/>
          </a:ln>
        </p:spPr>
      </p:sp>
      <p:sp>
        <p:nvSpPr>
          <p:cNvPr id="11" name="desc-mang"/>
          <p:cNvSpPr txBox="1"/>
          <p:nvPr/>
        </p:nvSpPr>
        <p:spPr>
          <a:xfrm>
            <a:off x="4064000" y="62865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1F2937"/>
                </a:solidFill>
                <a:latin typeface="Noto Serif SC"/>
                <a:ea typeface="Noto Serif SC"/>
              </a:rPr>
              <a:t>青芒 · 锋芒 · 芒种</a:t>
            </a:r>
            <a:endParaRPr lang="en-US" sz="1300" noProof="1"/>
          </a:p>
        </p:txBody>
      </p:sp>
      <p:sp>
        <p:nvSpPr>
          <p:cNvPr id="12" name="desc-line-3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112000" y="6223000"/>
            <a:ext cx="2540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B85042"/>
            </a:solidFill>
            <a:round/>
          </a:ln>
        </p:spPr>
      </p:sp>
      <p:sp>
        <p:nvSpPr>
          <p:cNvPr id="13" name="desc-xu"/>
          <p:cNvSpPr txBox="1"/>
          <p:nvPr/>
        </p:nvSpPr>
        <p:spPr>
          <a:xfrm>
            <a:off x="7112000" y="62865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1F2937"/>
                </a:solidFill>
                <a:latin typeface="Noto Serif SC"/>
                <a:ea typeface="Noto Serif SC"/>
              </a:rPr>
              <a:t>四时之序 · 人生新序章</a:t>
            </a:r>
            <a:endParaRPr lang="en-US" sz="1300" noProof="1"/>
          </a:p>
        </p:txBody>
      </p:sp>
      <p:sp>
        <p:nvSpPr>
          <p:cNvPr id="14" name="synthesis"/>
          <p:cNvSpPr txBox="1"/>
          <p:nvPr/>
        </p:nvSpPr>
        <p:spPr>
          <a:xfrm>
            <a:off x="1016000" y="6858000"/>
            <a:ext cx="1016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200" noProof="1" i="1">
                <a:solidFill>
                  <a:srgbClr val="97BC62"/>
                </a:solidFill>
                <a:latin typeface="Noto Serif SC"/>
                <a:ea typeface="Noto Serif SC"/>
              </a:rPr>
              <a:t>以「序」为骨，让「青芒」从秩序中向上生长</a:t>
            </a:r>
            <a:endParaRPr lang="en-US" sz="1200" noProof="1"/>
          </a:p>
        </p:txBody>
      </p:sp>
    </p:spTree>
  </p:cSld>
  <p:clrMapOvr>
    <a:masterClrMapping/>
  </p:clrMapOvr>
  <p:transition spd="fast" advClick="1">
    <p:fade/>
  </p:transition>
</p:sld>
</file>

<file path=ppt/slides/slide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num"/>
          <p:cNvSpPr txBox="1"/>
          <p:nvPr/>
        </p:nvSpPr>
        <p:spPr>
          <a:xfrm>
            <a:off x="762000" y="635000"/>
            <a:ext cx="127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03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1016000"/>
            <a:ext cx="10668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4000" noProof="1" b="1">
                <a:solidFill>
                  <a:srgbClr val="2C5F2D"/>
                </a:solidFill>
                <a:latin typeface="Noto Serif SC"/>
                <a:ea typeface="Noto Serif SC"/>
              </a:rPr>
              <a:t>芒种之后，赴考场</a:t>
            </a:r>
            <a:endParaRPr lang="en-US" sz="4000" noProof="1"/>
          </a:p>
        </p:txBody>
      </p:sp>
      <p:sp>
        <p:nvSpPr>
          <p:cNvPr id="4" name="title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1905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B85042"/>
            </a:solidFill>
            <a:round/>
          </a:ln>
        </p:spPr>
      </p:sp>
      <p:sp>
        <p:nvSpPr>
          <p:cNvPr id="5" name="lead"/>
          <p:cNvSpPr txBox="1"/>
          <p:nvPr/>
        </p:nvSpPr>
        <p:spPr>
          <a:xfrm>
            <a:off x="762000" y="2286000"/>
            <a:ext cx="106680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600" noProof="1" i="1">
                <a:solidFill>
                  <a:srgbClr val="1F2937"/>
                </a:solidFill>
                <a:latin typeface="Noto Serif SC"/>
                <a:ea typeface="Noto Serif SC"/>
              </a:rPr>
              <a:t>2027年的两个时间节点，相隔不过24小时 ——</a:t>
            </a:r>
            <a:endParaRPr lang="en-US" sz="1600" noProof="1"/>
          </a:p>
        </p:txBody>
      </p:sp>
      <p:sp>
        <p:nvSpPr>
          <p:cNvPr id="6" name="time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1524000" y="4064000"/>
            <a:ext cx="9144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2C5F2D"/>
            </a:solidFill>
            <a:round/>
          </a:ln>
        </p:spPr>
      </p:sp>
      <p:sp>
        <p:nvSpPr>
          <p:cNvPr id="7" name="node1-dot"/>
          <p:cNvSpPr/>
          <p:nvPr/>
        </p:nvSpPr>
        <p:spPr>
          <a:xfrm>
            <a:off x="1460500" y="3949700"/>
            <a:ext cx="254000" cy="254000"/>
          </a:xfrm>
          <a:prstGeom prst="ellipse">
            <a:avLst/>
          </a:prstGeom>
          <a:solidFill>
            <a:srgbClr val="97BC62"/>
          </a:solidFill>
          <a:ln w="25400">
            <a:solidFill>
              <a:srgbClr val="2C5F2D"/>
            </a:solidFill>
          </a:ln>
        </p:spPr>
      </p:sp>
      <p:sp>
        <p:nvSpPr>
          <p:cNvPr id="8" name="node1-date"/>
          <p:cNvSpPr txBox="1"/>
          <p:nvPr/>
        </p:nvSpPr>
        <p:spPr>
          <a:xfrm>
            <a:off x="762000" y="3048000"/>
            <a:ext cx="254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3600" noProof="1" b="1">
                <a:solidFill>
                  <a:srgbClr val="2C5F2D"/>
                </a:solidFill>
                <a:latin typeface="Noto Serif SC"/>
                <a:ea typeface="Noto Serif SC"/>
              </a:rPr>
              <a:t>6.6</a:t>
            </a:r>
            <a:endParaRPr lang="en-US" sz="3600" noProof="1"/>
          </a:p>
        </p:txBody>
      </p:sp>
      <p:sp>
        <p:nvSpPr>
          <p:cNvPr id="9" name="node1-name"/>
          <p:cNvSpPr txBox="1"/>
          <p:nvPr/>
        </p:nvSpPr>
        <p:spPr>
          <a:xfrm>
            <a:off x="762000" y="36195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600" noProof="1">
                <a:solidFill>
                  <a:srgbClr val="1F2937"/>
                </a:solidFill>
                <a:latin typeface="Noto Serif SC"/>
                <a:ea typeface="Noto Serif SC"/>
              </a:rPr>
              <a:t>芒种 · 二十四节气</a:t>
            </a:r>
            <a:endParaRPr lang="en-US" sz="1600" noProof="1"/>
          </a:p>
        </p:txBody>
      </p:sp>
      <p:sp>
        <p:nvSpPr>
          <p:cNvPr id="10" name="node1-desc"/>
          <p:cNvSpPr txBox="1"/>
          <p:nvPr/>
        </p:nvSpPr>
        <p:spPr>
          <a:xfrm>
            <a:off x="762000" y="4445000"/>
            <a:ext cx="254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5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麦穗初齐
江南梅雨
万物有序生长</a:t>
            </a:r>
            <a:endParaRPr lang="en-US" sz="1300" noProof="1"/>
          </a:p>
        </p:txBody>
      </p:sp>
      <p:sp>
        <p:nvSpPr>
          <p:cNvPr id="11" name="gap-label"/>
          <p:cNvSpPr txBox="1"/>
          <p:nvPr/>
        </p:nvSpPr>
        <p:spPr>
          <a:xfrm>
            <a:off x="5461000" y="3810000"/>
            <a:ext cx="127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300" noProof="1" spc="200" kern="0">
                <a:solidFill>
                  <a:srgbClr val="97BC62"/>
                </a:solidFill>
                <a:latin typeface="Noto Serif SC"/>
                <a:ea typeface="Noto Serif SC"/>
              </a:rPr>
              <a:t>24h</a:t>
            </a:r>
            <a:endParaRPr lang="en-US" sz="1300" noProof="1"/>
          </a:p>
        </p:txBody>
      </p:sp>
      <p:sp>
        <p:nvSpPr>
          <p:cNvPr id="12" name="node2-dot"/>
          <p:cNvSpPr/>
          <p:nvPr/>
        </p:nvSpPr>
        <p:spPr>
          <a:xfrm>
            <a:off x="10604500" y="3949700"/>
            <a:ext cx="254000" cy="254000"/>
          </a:xfrm>
          <a:prstGeom prst="ellipse">
            <a:avLst/>
          </a:prstGeom>
          <a:solidFill>
            <a:srgbClr val="B85042"/>
          </a:solidFill>
          <a:ln w="25400">
            <a:solidFill>
              <a:srgbClr val="B85042"/>
            </a:solidFill>
          </a:ln>
        </p:spPr>
      </p:sp>
      <p:sp>
        <p:nvSpPr>
          <p:cNvPr id="13" name="node2-date"/>
          <p:cNvSpPr txBox="1"/>
          <p:nvPr/>
        </p:nvSpPr>
        <p:spPr>
          <a:xfrm>
            <a:off x="9906000" y="3048000"/>
            <a:ext cx="2286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20000"/>
              </a:lnSpc>
            </a:pPr>
            <a:r>
              <a:rPr lang="en-US" sz="3600" noProof="1" b="1">
                <a:solidFill>
                  <a:srgbClr val="B85042"/>
                </a:solidFill>
                <a:latin typeface="Noto Serif SC"/>
                <a:ea typeface="Noto Serif SC"/>
              </a:rPr>
              <a:t>6.7</a:t>
            </a:r>
            <a:endParaRPr lang="en-US" sz="3600" noProof="1"/>
          </a:p>
        </p:txBody>
      </p:sp>
      <p:sp>
        <p:nvSpPr>
          <p:cNvPr id="14" name="node2-name"/>
          <p:cNvSpPr txBox="1"/>
          <p:nvPr/>
        </p:nvSpPr>
        <p:spPr>
          <a:xfrm>
            <a:off x="9906000" y="3619500"/>
            <a:ext cx="2286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20000"/>
              </a:lnSpc>
            </a:pPr>
            <a:r>
              <a:rPr lang="en-US" sz="1600" noProof="1">
                <a:solidFill>
                  <a:srgbClr val="1F2937"/>
                </a:solidFill>
                <a:latin typeface="Noto Serif SC"/>
                <a:ea typeface="Noto Serif SC"/>
              </a:rPr>
              <a:t>2027 · 高考首日</a:t>
            </a:r>
            <a:endParaRPr lang="en-US" sz="1600" noProof="1"/>
          </a:p>
        </p:txBody>
      </p:sp>
      <p:sp>
        <p:nvSpPr>
          <p:cNvPr id="15" name="node2-desc"/>
          <p:cNvSpPr txBox="1"/>
          <p:nvPr/>
        </p:nvSpPr>
        <p:spPr>
          <a:xfrm>
            <a:off x="9906000" y="4445000"/>
            <a:ext cx="2286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5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十八岁的应答
答青春之卷
赴人生之约</a:t>
            </a:r>
            <a:endParaRPr lang="en-US" sz="1300" noProof="1"/>
          </a:p>
        </p:txBody>
      </p:sp>
      <p:sp>
        <p:nvSpPr>
          <p:cNvPr id="16" name="bottom-quot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5969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12700" cap="rnd">
            <a:solidFill>
              <a:srgbClr val="B85042"/>
            </a:solidFill>
            <a:round/>
          </a:ln>
        </p:spPr>
      </p:sp>
      <p:sp>
        <p:nvSpPr>
          <p:cNvPr id="17" name="bottom-quote-text"/>
          <p:cNvSpPr txBox="1"/>
          <p:nvPr/>
        </p:nvSpPr>
        <p:spPr>
          <a:xfrm>
            <a:off x="1905000" y="5842000"/>
            <a:ext cx="9144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800" noProof="1" i="1" spc="400" kern="0">
                <a:solidFill>
                  <a:srgbClr val="2C5F2D"/>
                </a:solidFill>
                <a:latin typeface="Noto Serif SC"/>
                <a:ea typeface="Noto Serif SC"/>
              </a:rPr>
              <a:t>「种」与「收」之间，是整个高三的跋涉</a:t>
            </a:r>
            <a:endParaRPr lang="en-US" sz="1800" noProof="1"/>
          </a:p>
        </p:txBody>
      </p:sp>
    </p:spTree>
  </p:cSld>
  <p:clrMapOvr>
    <a:masterClrMapping/>
  </p:clrMapOvr>
  <p:transition spd="fast" advClick="1">
    <p:fade/>
  </p:transition>
</p:sld>
</file>

<file path=ppt/slides/slide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num"/>
          <p:cNvSpPr txBox="1"/>
          <p:nvPr/>
        </p:nvSpPr>
        <p:spPr>
          <a:xfrm>
            <a:off x="762000" y="635000"/>
            <a:ext cx="127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04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1016000"/>
            <a:ext cx="762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4000" noProof="1" b="1">
                <a:solidFill>
                  <a:srgbClr val="2C5F2D"/>
                </a:solidFill>
                <a:latin typeface="Noto Serif SC"/>
                <a:ea typeface="Noto Serif SC"/>
              </a:rPr>
              <a:t>组徽解读</a:t>
            </a:r>
            <a:endParaRPr lang="en-US" sz="4000" noProof="1"/>
          </a:p>
        </p:txBody>
      </p:sp>
      <p:sp>
        <p:nvSpPr>
          <p:cNvPr id="4" name="title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1905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B85042"/>
            </a:solidFill>
            <a:round/>
          </a:ln>
        </p:spPr>
      </p:sp>
      <p:pic>
        <p:nvPicPr>
          <p:cNvPr id="5" name="badge-image"/>
          <p:cNvPicPr/>
          <p:nvPr/>
        </p:nvPicPr>
        <p:blipFill>
          <a:blip r:embed="rId2"/>
          <a:srcRect l="0" r="0"/>
          <a:stretch>
            <a:fillRect/>
          </a:stretch>
        </p:blipFill>
        <p:spPr>
          <a:xfrm>
            <a:off x="762000" y="2540000"/>
            <a:ext cx="3556000" cy="3556000"/>
          </a:xfrm>
          <a:prstGeom prst="rect">
            <a:avLst/>
          </a:prstGeom>
          <a:ln>
            <a:noFill/>
          </a:ln>
        </p:spPr>
      </p:pic>
      <p:sp>
        <p:nvSpPr>
          <p:cNvPr id="6" name="interp-title"/>
          <p:cNvSpPr txBox="1"/>
          <p:nvPr/>
        </p:nvSpPr>
        <p:spPr>
          <a:xfrm>
            <a:off x="4826000" y="2540000"/>
            <a:ext cx="6858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000" noProof="1" b="1">
                <a:solidFill>
                  <a:srgbClr val="2C5F2D"/>
                </a:solidFill>
                <a:latin typeface="Noto Serif SC"/>
                <a:ea typeface="Noto Serif SC"/>
              </a:rPr>
              <a:t>圆形印章 · 一方寸见天地</a:t>
            </a:r>
            <a:endParaRPr lang="en-US" sz="2000" noProof="1"/>
          </a:p>
        </p:txBody>
      </p:sp>
      <p:sp>
        <p:nvSpPr>
          <p:cNvPr id="7" name="item1-num"/>
          <p:cNvSpPr txBox="1"/>
          <p:nvPr/>
        </p:nvSpPr>
        <p:spPr>
          <a:xfrm>
            <a:off x="4826000" y="33020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b="1">
                <a:solidFill>
                  <a:srgbClr val="B85042"/>
                </a:solidFill>
                <a:latin typeface="Noto Serif SC"/>
                <a:ea typeface="Noto Serif SC"/>
              </a:rPr>
              <a:t>①</a:t>
            </a:r>
            <a:endParaRPr lang="en-US" sz="1400" noProof="1"/>
          </a:p>
        </p:txBody>
      </p:sp>
      <p:sp>
        <p:nvSpPr>
          <p:cNvPr id="8" name="item1-title"/>
          <p:cNvSpPr txBox="1"/>
          <p:nvPr/>
        </p:nvSpPr>
        <p:spPr>
          <a:xfrm>
            <a:off x="5334000" y="3302000"/>
            <a:ext cx="635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500" noProof="1" b="1">
                <a:solidFill>
                  <a:srgbClr val="1F2937"/>
                </a:solidFill>
                <a:latin typeface="Noto Serif SC"/>
                <a:ea typeface="Noto Serif SC"/>
              </a:rPr>
              <a:t>印章外形</a:t>
            </a:r>
            <a:endParaRPr lang="en-US" sz="1500" noProof="1"/>
          </a:p>
        </p:txBody>
      </p:sp>
      <p:sp>
        <p:nvSpPr>
          <p:cNvPr id="9" name="item1-desc"/>
          <p:cNvSpPr txBox="1"/>
          <p:nvPr/>
        </p:nvSpPr>
        <p:spPr>
          <a:xfrm>
            <a:off x="5334000" y="3683000"/>
            <a:ext cx="635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>
                <a:solidFill>
                  <a:srgbClr val="1F2937"/>
                </a:solidFill>
                <a:latin typeface="Noto Sans SC"/>
                <a:ea typeface="Noto Sans SC"/>
              </a:rPr>
              <a:t>古朴郑重 · 一诺千金</a:t>
            </a:r>
            <a:endParaRPr lang="en-US" sz="1200" noProof="1"/>
          </a:p>
        </p:txBody>
      </p:sp>
      <p:sp>
        <p:nvSpPr>
          <p:cNvPr id="10" name="item2-num"/>
          <p:cNvSpPr txBox="1"/>
          <p:nvPr/>
        </p:nvSpPr>
        <p:spPr>
          <a:xfrm>
            <a:off x="4826000" y="42545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b="1">
                <a:solidFill>
                  <a:srgbClr val="B85042"/>
                </a:solidFill>
                <a:latin typeface="Noto Serif SC"/>
                <a:ea typeface="Noto Serif SC"/>
              </a:rPr>
              <a:t>②</a:t>
            </a:r>
            <a:endParaRPr lang="en-US" sz="1400" noProof="1"/>
          </a:p>
        </p:txBody>
      </p:sp>
      <p:sp>
        <p:nvSpPr>
          <p:cNvPr id="11" name="item2-title"/>
          <p:cNvSpPr txBox="1"/>
          <p:nvPr/>
        </p:nvSpPr>
        <p:spPr>
          <a:xfrm>
            <a:off x="5334000" y="4254500"/>
            <a:ext cx="635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500" noProof="1" b="1">
                <a:solidFill>
                  <a:srgbClr val="1F2937"/>
                </a:solidFill>
                <a:latin typeface="Noto Serif SC"/>
                <a:ea typeface="Noto Serif SC"/>
              </a:rPr>
              <a:t>青芒与小鸟</a:t>
            </a:r>
            <a:endParaRPr lang="en-US" sz="1500" noProof="1"/>
          </a:p>
        </p:txBody>
      </p:sp>
      <p:sp>
        <p:nvSpPr>
          <p:cNvPr id="12" name="item2-desc"/>
          <p:cNvSpPr txBox="1"/>
          <p:nvPr/>
        </p:nvSpPr>
        <p:spPr>
          <a:xfrm>
            <a:off x="5334000" y="4635500"/>
            <a:ext cx="635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>
                <a:solidFill>
                  <a:srgbClr val="1F2937"/>
                </a:solidFill>
                <a:latin typeface="Noto Sans SC"/>
                <a:ea typeface="Noto Sans SC"/>
              </a:rPr>
              <a:t>未熟果实 · 仍向上生</a:t>
            </a:r>
            <a:endParaRPr lang="en-US" sz="1200" noProof="1"/>
          </a:p>
        </p:txBody>
      </p:sp>
      <p:sp>
        <p:nvSpPr>
          <p:cNvPr id="13" name="item3-num"/>
          <p:cNvSpPr txBox="1"/>
          <p:nvPr/>
        </p:nvSpPr>
        <p:spPr>
          <a:xfrm>
            <a:off x="4826000" y="52070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b="1">
                <a:solidFill>
                  <a:srgbClr val="B85042"/>
                </a:solidFill>
                <a:latin typeface="Noto Serif SC"/>
                <a:ea typeface="Noto Serif SC"/>
              </a:rPr>
              <a:t>③</a:t>
            </a:r>
            <a:endParaRPr lang="en-US" sz="1400" noProof="1"/>
          </a:p>
        </p:txBody>
      </p:sp>
      <p:sp>
        <p:nvSpPr>
          <p:cNvPr id="14" name="item3-title"/>
          <p:cNvSpPr txBox="1"/>
          <p:nvPr/>
        </p:nvSpPr>
        <p:spPr>
          <a:xfrm>
            <a:off x="5334000" y="5207000"/>
            <a:ext cx="635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500" noProof="1" b="1">
                <a:solidFill>
                  <a:srgbClr val="1F2937"/>
                </a:solidFill>
                <a:latin typeface="Noto Serif SC"/>
                <a:ea typeface="Noto Serif SC"/>
              </a:rPr>
              <a:t>麦穗与星辰</a:t>
            </a:r>
            <a:endParaRPr lang="en-US" sz="1500" noProof="1"/>
          </a:p>
        </p:txBody>
      </p:sp>
      <p:sp>
        <p:nvSpPr>
          <p:cNvPr id="15" name="item3-desc"/>
          <p:cNvSpPr txBox="1"/>
          <p:nvPr/>
        </p:nvSpPr>
        <p:spPr>
          <a:xfrm>
            <a:off x="5334000" y="5588000"/>
            <a:ext cx="635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>
                <a:solidFill>
                  <a:srgbClr val="1F2937"/>
                </a:solidFill>
                <a:latin typeface="Noto Sans SC"/>
                <a:ea typeface="Noto Sans SC"/>
              </a:rPr>
              <a:t>向下扎根 · 向上仰望</a:t>
            </a:r>
            <a:endParaRPr lang="en-US" sz="1200" noProof="1"/>
          </a:p>
        </p:txBody>
      </p:sp>
      <p:sp>
        <p:nvSpPr>
          <p:cNvPr id="16" name="item4-num"/>
          <p:cNvSpPr txBox="1"/>
          <p:nvPr/>
        </p:nvSpPr>
        <p:spPr>
          <a:xfrm>
            <a:off x="4826000" y="61595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b="1">
                <a:solidFill>
                  <a:srgbClr val="B85042"/>
                </a:solidFill>
                <a:latin typeface="Noto Serif SC"/>
                <a:ea typeface="Noto Serif SC"/>
              </a:rPr>
              <a:t>④</a:t>
            </a:r>
            <a:endParaRPr lang="en-US" sz="1400" noProof="1"/>
          </a:p>
        </p:txBody>
      </p:sp>
      <p:sp>
        <p:nvSpPr>
          <p:cNvPr id="17" name="item4-title"/>
          <p:cNvSpPr txBox="1"/>
          <p:nvPr/>
        </p:nvSpPr>
        <p:spPr>
          <a:xfrm>
            <a:off x="5334000" y="6159500"/>
            <a:ext cx="635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500" noProof="1" b="1">
                <a:solidFill>
                  <a:srgbClr val="1F2937"/>
                </a:solidFill>
                <a:latin typeface="Noto Serif SC"/>
                <a:ea typeface="Noto Serif SC"/>
              </a:rPr>
              <a:t>2027届 · 序字朱印</a:t>
            </a:r>
            <a:endParaRPr lang="en-US" sz="1500" noProof="1"/>
          </a:p>
        </p:txBody>
      </p:sp>
      <p:sp>
        <p:nvSpPr>
          <p:cNvPr id="18" name="item4-desc"/>
          <p:cNvSpPr txBox="1"/>
          <p:nvPr/>
        </p:nvSpPr>
        <p:spPr>
          <a:xfrm>
            <a:off x="5334000" y="6540500"/>
            <a:ext cx="635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>
                <a:solidFill>
                  <a:srgbClr val="1F2937"/>
                </a:solidFill>
                <a:latin typeface="Noto Sans SC"/>
                <a:ea typeface="Noto Sans SC"/>
              </a:rPr>
              <a:t>我们的时间标记 · 我们的郑重承诺</a:t>
            </a:r>
            <a:endParaRPr lang="en-US" sz="1200" noProof="1"/>
          </a:p>
        </p:txBody>
      </p:sp>
    </p:spTree>
  </p:cSld>
  <p:clrMapOvr>
    <a:masterClrMapping/>
  </p:clrMapOvr>
  <p:transition spd="fast" advClick="1">
    <p:fade/>
  </p:transition>
</p:sld>
</file>

<file path=ppt/slides/slide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num"/>
          <p:cNvSpPr txBox="1"/>
          <p:nvPr/>
        </p:nvSpPr>
        <p:spPr>
          <a:xfrm>
            <a:off x="762000" y="635000"/>
            <a:ext cx="127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05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1016000"/>
            <a:ext cx="762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4400" noProof="1" b="1">
                <a:solidFill>
                  <a:srgbClr val="2C5F2D"/>
                </a:solidFill>
                <a:latin typeface="Noto Serif SC"/>
                <a:ea typeface="Noto Serif SC"/>
              </a:rPr>
              <a:t>「序」的精神</a:t>
            </a:r>
            <a:endParaRPr lang="en-US" sz="4400" noProof="1"/>
          </a:p>
        </p:txBody>
      </p:sp>
      <p:sp>
        <p:nvSpPr>
          <p:cNvPr id="4" name="title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1905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B85042"/>
            </a:solidFill>
            <a:round/>
          </a:ln>
        </p:spPr>
      </p:sp>
      <p:sp>
        <p:nvSpPr>
          <p:cNvPr id="5" name="lead"/>
          <p:cNvSpPr txBox="1"/>
          <p:nvPr/>
        </p:nvSpPr>
        <p:spPr>
          <a:xfrm>
            <a:off x="762000" y="2286000"/>
            <a:ext cx="106680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600" noProof="1" i="1">
                <a:solidFill>
                  <a:srgbClr val="1F2937"/>
                </a:solidFill>
                <a:latin typeface="Noto Serif SC"/>
                <a:ea typeface="Noto Serif SC"/>
              </a:rPr>
              <a:t>序，是骨架；青芒，是秩序中向上生长的生命</a:t>
            </a:r>
            <a:endParaRPr lang="en-US" sz="1600" noProof="1"/>
          </a:p>
        </p:txBody>
      </p:sp>
      <p:sp>
        <p:nvSpPr>
          <p:cNvPr id="6" name="q1-num"/>
          <p:cNvSpPr txBox="1"/>
          <p:nvPr/>
        </p:nvSpPr>
        <p:spPr>
          <a:xfrm>
            <a:off x="1016000" y="3429000"/>
            <a:ext cx="4572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spc="200" kern="0">
                <a:solidFill>
                  <a:srgbClr val="97BC62"/>
                </a:solidFill>
                <a:latin typeface="Noto Serif SC"/>
                <a:ea typeface="Noto Serif SC"/>
              </a:rPr>
              <a:t>壹 · 四时之序</a:t>
            </a:r>
            <a:endParaRPr lang="en-US" sz="1400" noProof="1"/>
          </a:p>
        </p:txBody>
      </p:sp>
      <p:sp>
        <p:nvSpPr>
          <p:cNvPr id="7" name="q1-title"/>
          <p:cNvSpPr txBox="1"/>
          <p:nvPr/>
        </p:nvSpPr>
        <p:spPr>
          <a:xfrm>
            <a:off x="1016000" y="3810000"/>
            <a:ext cx="457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400" noProof="1" b="1">
                <a:solidFill>
                  <a:srgbClr val="2C5F2D"/>
                </a:solidFill>
                <a:latin typeface="Noto Serif SC"/>
                <a:ea typeface="Noto Serif SC"/>
              </a:rPr>
              <a:t>春耕夏耘 秋收冬藏</a:t>
            </a:r>
            <a:endParaRPr lang="en-US" sz="2400" noProof="1"/>
          </a:p>
        </p:txBody>
      </p:sp>
      <p:sp>
        <p:nvSpPr>
          <p:cNvPr id="8" name="q1-desc"/>
          <p:cNvSpPr txBox="1"/>
          <p:nvPr/>
        </p:nvSpPr>
        <p:spPr>
          <a:xfrm>
            <a:off x="1016000" y="4381500"/>
            <a:ext cx="4572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顺应自然的节奏
节气给了我们最好的时间表</a:t>
            </a:r>
            <a:endParaRPr lang="en-US" sz="1300" noProof="1"/>
          </a:p>
        </p:txBody>
      </p:sp>
      <p:sp>
        <p:nvSpPr>
          <p:cNvPr id="9" name="q2-num"/>
          <p:cNvSpPr txBox="1"/>
          <p:nvPr/>
        </p:nvSpPr>
        <p:spPr>
          <a:xfrm>
            <a:off x="6096000" y="3429000"/>
            <a:ext cx="4572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spc="200" kern="0">
                <a:solidFill>
                  <a:srgbClr val="97BC62"/>
                </a:solidFill>
                <a:latin typeface="Noto Serif SC"/>
                <a:ea typeface="Noto Serif SC"/>
              </a:rPr>
              <a:t>贰 · 成长之序</a:t>
            </a:r>
            <a:endParaRPr lang="en-US" sz="1400" noProof="1"/>
          </a:p>
        </p:txBody>
      </p:sp>
      <p:sp>
        <p:nvSpPr>
          <p:cNvPr id="10" name="q2-title"/>
          <p:cNvSpPr txBox="1"/>
          <p:nvPr/>
        </p:nvSpPr>
        <p:spPr>
          <a:xfrm>
            <a:off x="6096000" y="3810000"/>
            <a:ext cx="457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400" noProof="1" b="1">
                <a:solidFill>
                  <a:srgbClr val="2C5F2D"/>
                </a:solidFill>
                <a:latin typeface="Noto Serif SC"/>
                <a:ea typeface="Noto Serif SC"/>
              </a:rPr>
              <a:t>由青涩至丰盈</a:t>
            </a:r>
            <a:endParaRPr lang="en-US" sz="2400" noProof="1"/>
          </a:p>
        </p:txBody>
      </p:sp>
      <p:sp>
        <p:nvSpPr>
          <p:cNvPr id="11" name="q2-desc"/>
          <p:cNvSpPr txBox="1"/>
          <p:nvPr/>
        </p:nvSpPr>
        <p:spPr>
          <a:xfrm>
            <a:off x="6096000" y="4381500"/>
            <a:ext cx="4572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不求一步登顶
只求日有所进</a:t>
            </a:r>
            <a:endParaRPr lang="en-US" sz="1300" noProof="1"/>
          </a:p>
        </p:txBody>
      </p:sp>
      <p:sp>
        <p:nvSpPr>
          <p:cNvPr id="12" name="div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53975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3" name="q3-num"/>
          <p:cNvSpPr txBox="1"/>
          <p:nvPr/>
        </p:nvSpPr>
        <p:spPr>
          <a:xfrm>
            <a:off x="1016000" y="5588000"/>
            <a:ext cx="4572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spc="200" kern="0">
                <a:solidFill>
                  <a:srgbClr val="97BC62"/>
                </a:solidFill>
                <a:latin typeface="Noto Serif SC"/>
                <a:ea typeface="Noto Serif SC"/>
              </a:rPr>
              <a:t>叁 · 学习之序</a:t>
            </a:r>
            <a:endParaRPr lang="en-US" sz="1400" noProof="1"/>
          </a:p>
        </p:txBody>
      </p:sp>
      <p:sp>
        <p:nvSpPr>
          <p:cNvPr id="14" name="q3-title"/>
          <p:cNvSpPr txBox="1"/>
          <p:nvPr/>
        </p:nvSpPr>
        <p:spPr>
          <a:xfrm>
            <a:off x="1016000" y="5969000"/>
            <a:ext cx="457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400" noProof="1" b="1">
                <a:solidFill>
                  <a:srgbClr val="2C5F2D"/>
                </a:solidFill>
                <a:latin typeface="Noto Serif SC"/>
                <a:ea typeface="Noto Serif SC"/>
              </a:rPr>
              <a:t>日拱一卒 功不唐捐</a:t>
            </a:r>
            <a:endParaRPr lang="en-US" sz="2400" noProof="1"/>
          </a:p>
        </p:txBody>
      </p:sp>
      <p:sp>
        <p:nvSpPr>
          <p:cNvPr id="15" name="q3-desc"/>
          <p:cNvSpPr txBox="1"/>
          <p:nvPr/>
        </p:nvSpPr>
        <p:spPr>
          <a:xfrm>
            <a:off x="1016000" y="6540500"/>
            <a:ext cx="4572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一道题 · 一个知识点
每天都在前进</a:t>
            </a:r>
            <a:endParaRPr lang="en-US" sz="1300" noProof="1"/>
          </a:p>
        </p:txBody>
      </p:sp>
      <p:sp>
        <p:nvSpPr>
          <p:cNvPr id="16" name="q4-num"/>
          <p:cNvSpPr txBox="1"/>
          <p:nvPr/>
        </p:nvSpPr>
        <p:spPr>
          <a:xfrm>
            <a:off x="6096000" y="5588000"/>
            <a:ext cx="4572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spc="200" kern="0">
                <a:solidFill>
                  <a:srgbClr val="97BC62"/>
                </a:solidFill>
                <a:latin typeface="Noto Serif SC"/>
                <a:ea typeface="Noto Serif SC"/>
              </a:rPr>
              <a:t>肆 · 人生新序章</a:t>
            </a:r>
            <a:endParaRPr lang="en-US" sz="1400" noProof="1"/>
          </a:p>
        </p:txBody>
      </p:sp>
      <p:sp>
        <p:nvSpPr>
          <p:cNvPr id="17" name="q4-title"/>
          <p:cNvSpPr txBox="1"/>
          <p:nvPr/>
        </p:nvSpPr>
        <p:spPr>
          <a:xfrm>
            <a:off x="6096000" y="5969000"/>
            <a:ext cx="457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400" noProof="1" b="1">
                <a:solidFill>
                  <a:srgbClr val="2C5F2D"/>
                </a:solidFill>
                <a:latin typeface="Noto Serif SC"/>
                <a:ea typeface="Noto Serif SC"/>
              </a:rPr>
              <a:t>高考是新序的开篇</a:t>
            </a:r>
            <a:endParaRPr lang="en-US" sz="2400" noProof="1"/>
          </a:p>
        </p:txBody>
      </p:sp>
      <p:sp>
        <p:nvSpPr>
          <p:cNvPr id="18" name="q4-desc"/>
          <p:cNvSpPr txBox="1"/>
          <p:nvPr/>
        </p:nvSpPr>
        <p:spPr>
          <a:xfrm>
            <a:off x="6096000" y="6540500"/>
            <a:ext cx="4572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不是终点
是下一篇章的扉页</a:t>
            </a:r>
            <a:endParaRPr lang="en-US" sz="1300" noProof="1"/>
          </a:p>
        </p:txBody>
      </p:sp>
    </p:spTree>
  </p:cSld>
  <p:clrMapOvr>
    <a:masterClrMapping/>
  </p:clrMapOvr>
  <p:transition spd="fast" advClick="1">
    <p:fade/>
  </p:transition>
</p:sld>
</file>

<file path=ppt/slides/slide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num"/>
          <p:cNvSpPr txBox="1"/>
          <p:nvPr/>
        </p:nvSpPr>
        <p:spPr>
          <a:xfrm>
            <a:off x="762000" y="635000"/>
            <a:ext cx="127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06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1016000"/>
            <a:ext cx="762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4400" noProof="1" b="1">
                <a:solidFill>
                  <a:srgbClr val="2C5F2D"/>
                </a:solidFill>
                <a:latin typeface="Noto Serif SC"/>
                <a:ea typeface="Noto Serif SC"/>
              </a:rPr>
              <a:t>我们的学习态度</a:t>
            </a:r>
            <a:endParaRPr lang="en-US" sz="4400" noProof="1"/>
          </a:p>
        </p:txBody>
      </p:sp>
      <p:sp>
        <p:nvSpPr>
          <p:cNvPr id="4" name="title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1905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B85042"/>
            </a:solidFill>
            <a:round/>
          </a:ln>
        </p:spPr>
      </p:sp>
      <p:sp>
        <p:nvSpPr>
          <p:cNvPr id="5" name="lead"/>
          <p:cNvSpPr txBox="1"/>
          <p:nvPr/>
        </p:nvSpPr>
        <p:spPr>
          <a:xfrm>
            <a:off x="762000" y="2286000"/>
            <a:ext cx="10668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600" noProof="1" i="1">
                <a:solidFill>
                  <a:srgbClr val="1F2937"/>
                </a:solidFill>
                <a:latin typeface="Noto Serif SC"/>
                <a:ea typeface="Noto Serif SC"/>
              </a:rPr>
              <a:t>四个词，二十个字，是我们共同的态度</a:t>
            </a:r>
            <a:endParaRPr lang="en-US" sz="1600" noProof="1"/>
          </a:p>
        </p:txBody>
      </p:sp>
      <p:sp>
        <p:nvSpPr>
          <p:cNvPr id="6" name="word1"/>
          <p:cNvSpPr txBox="1"/>
          <p:nvPr/>
        </p:nvSpPr>
        <p:spPr>
          <a:xfrm>
            <a:off x="762000" y="3302000"/>
            <a:ext cx="2794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4800" noProof="1" b="1">
                <a:solidFill>
                  <a:srgbClr val="2C5F2D"/>
                </a:solidFill>
                <a:latin typeface="Noto Serif SC"/>
                <a:ea typeface="Noto Serif SC"/>
              </a:rPr>
              <a:t>安静</a:t>
            </a:r>
            <a:endParaRPr lang="en-US" sz="4800" noProof="1"/>
          </a:p>
        </p:txBody>
      </p:sp>
      <p:sp>
        <p:nvSpPr>
          <p:cNvPr id="7" name="word1-desc"/>
          <p:cNvSpPr txBox="1"/>
          <p:nvPr/>
        </p:nvSpPr>
        <p:spPr>
          <a:xfrm>
            <a:off x="762000" y="4127500"/>
            <a:ext cx="279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200" noProof="1">
                <a:solidFill>
                  <a:srgbClr val="97BC62"/>
                </a:solidFill>
                <a:latin typeface="Noto Serif SC"/>
                <a:ea typeface="Noto Serif SC"/>
              </a:rPr>
              <a:t>心无旁骛 · 专注当下</a:t>
            </a:r>
            <a:endParaRPr lang="en-US" sz="1200" noProof="1"/>
          </a:p>
        </p:txBody>
      </p:sp>
      <p:sp>
        <p:nvSpPr>
          <p:cNvPr id="8" name="word2"/>
          <p:cNvSpPr txBox="1"/>
          <p:nvPr/>
        </p:nvSpPr>
        <p:spPr>
          <a:xfrm>
            <a:off x="3556000" y="3302000"/>
            <a:ext cx="2794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4800" noProof="1" b="1">
                <a:solidFill>
                  <a:srgbClr val="2C5F2D"/>
                </a:solidFill>
                <a:latin typeface="Noto Serif SC"/>
                <a:ea typeface="Noto Serif SC"/>
              </a:rPr>
              <a:t>坚定</a:t>
            </a:r>
            <a:endParaRPr lang="en-US" sz="4800" noProof="1"/>
          </a:p>
        </p:txBody>
      </p:sp>
      <p:sp>
        <p:nvSpPr>
          <p:cNvPr id="9" name="word2-desc"/>
          <p:cNvSpPr txBox="1"/>
          <p:nvPr/>
        </p:nvSpPr>
        <p:spPr>
          <a:xfrm>
            <a:off x="3556000" y="4127500"/>
            <a:ext cx="279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200" noProof="1">
                <a:solidFill>
                  <a:srgbClr val="97BC62"/>
                </a:solidFill>
                <a:latin typeface="Noto Serif SC"/>
                <a:ea typeface="Noto Serif SC"/>
              </a:rPr>
              <a:t>不为外扰 · 持续向前</a:t>
            </a:r>
            <a:endParaRPr lang="en-US" sz="1200" noProof="1"/>
          </a:p>
        </p:txBody>
      </p:sp>
      <p:sp>
        <p:nvSpPr>
          <p:cNvPr id="10" name="word3"/>
          <p:cNvSpPr txBox="1"/>
          <p:nvPr/>
        </p:nvSpPr>
        <p:spPr>
          <a:xfrm>
            <a:off x="6350000" y="3302000"/>
            <a:ext cx="2794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4800" noProof="1" b="1">
                <a:solidFill>
                  <a:srgbClr val="2C5F2D"/>
                </a:solidFill>
                <a:latin typeface="Noto Serif SC"/>
                <a:ea typeface="Noto Serif SC"/>
              </a:rPr>
              <a:t>有序</a:t>
            </a:r>
            <a:endParaRPr lang="en-US" sz="4800" noProof="1"/>
          </a:p>
        </p:txBody>
      </p:sp>
      <p:sp>
        <p:nvSpPr>
          <p:cNvPr id="11" name="word3-desc"/>
          <p:cNvSpPr txBox="1"/>
          <p:nvPr/>
        </p:nvSpPr>
        <p:spPr>
          <a:xfrm>
            <a:off x="6350000" y="4127500"/>
            <a:ext cx="279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200" noProof="1">
                <a:solidFill>
                  <a:srgbClr val="97BC62"/>
                </a:solidFill>
                <a:latin typeface="Noto Serif SC"/>
                <a:ea typeface="Noto Serif SC"/>
              </a:rPr>
              <a:t>日拱一卒 · 节奏不乱</a:t>
            </a:r>
            <a:endParaRPr lang="en-US" sz="1200" noProof="1"/>
          </a:p>
        </p:txBody>
      </p:sp>
      <p:sp>
        <p:nvSpPr>
          <p:cNvPr id="12" name="word4"/>
          <p:cNvSpPr txBox="1"/>
          <p:nvPr/>
        </p:nvSpPr>
        <p:spPr>
          <a:xfrm>
            <a:off x="9144000" y="3302000"/>
            <a:ext cx="2794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4800" noProof="1" b="1">
                <a:solidFill>
                  <a:srgbClr val="2C5F2D"/>
                </a:solidFill>
                <a:latin typeface="Noto Serif SC"/>
                <a:ea typeface="Noto Serif SC"/>
              </a:rPr>
              <a:t>有温度</a:t>
            </a:r>
            <a:endParaRPr lang="en-US" sz="4800" noProof="1"/>
          </a:p>
        </p:txBody>
      </p:sp>
      <p:sp>
        <p:nvSpPr>
          <p:cNvPr id="13" name="word4-desc"/>
          <p:cNvSpPr txBox="1"/>
          <p:nvPr/>
        </p:nvSpPr>
        <p:spPr>
          <a:xfrm>
            <a:off x="9144000" y="4127500"/>
            <a:ext cx="279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200" noProof="1">
                <a:solidFill>
                  <a:srgbClr val="97BC62"/>
                </a:solidFill>
                <a:latin typeface="Noto Serif SC"/>
                <a:ea typeface="Noto Serif SC"/>
              </a:rPr>
              <a:t>彼此陪伴 · 共同前进</a:t>
            </a:r>
            <a:endParaRPr lang="en-US" sz="1200" noProof="1"/>
          </a:p>
        </p:txBody>
      </p:sp>
      <p:sp>
        <p:nvSpPr>
          <p:cNvPr id="14" name="div-line-1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50800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5" name="motto-title"/>
          <p:cNvSpPr txBox="1"/>
          <p:nvPr/>
        </p:nvSpPr>
        <p:spPr>
          <a:xfrm>
            <a:off x="762000" y="5334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座 右 铭</a:t>
            </a:r>
            <a:endParaRPr lang="en-US" sz="1200" noProof="1"/>
          </a:p>
        </p:txBody>
      </p:sp>
      <p:sp>
        <p:nvSpPr>
          <p:cNvPr id="16" name="motto-text"/>
          <p:cNvSpPr txBox="1"/>
          <p:nvPr/>
        </p:nvSpPr>
        <p:spPr>
          <a:xfrm>
            <a:off x="762000" y="5842000"/>
            <a:ext cx="10668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3800" noProof="1" b="1" i="1" spc="800" kern="0">
                <a:solidFill>
                  <a:srgbClr val="1F2937"/>
                </a:solidFill>
                <a:latin typeface="Noto Serif SC"/>
                <a:ea typeface="Noto Serif SC"/>
              </a:rPr>
              <a:t>不疾而速，不行而至</a:t>
            </a:r>
            <a:endParaRPr lang="en-US" sz="3800" noProof="1"/>
          </a:p>
        </p:txBody>
      </p:sp>
      <p:sp>
        <p:nvSpPr>
          <p:cNvPr id="17" name="motto-source"/>
          <p:cNvSpPr txBox="1"/>
          <p:nvPr/>
        </p:nvSpPr>
        <p:spPr>
          <a:xfrm>
            <a:off x="762000" y="6667500"/>
            <a:ext cx="1066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100" noProof="1" spc="200" kern="0">
                <a:solidFill>
                  <a:srgbClr val="97BC62"/>
                </a:solidFill>
                <a:latin typeface="Noto Serif SC"/>
                <a:ea typeface="Noto Serif SC"/>
              </a:rPr>
              <a:t>——《周易》</a:t>
            </a:r>
            <a:endParaRPr lang="en-US" sz="1100" noProof="1"/>
          </a:p>
        </p:txBody>
      </p:sp>
    </p:spTree>
  </p:cSld>
  <p:clrMapOvr>
    <a:masterClrMapping/>
  </p:clrMapOvr>
  <p:transition spd="fast" advClick="1">
    <p:fade/>
  </p:transition>
</p:sld>
</file>

<file path=ppt/slides/slide8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num"/>
          <p:cNvSpPr txBox="1"/>
          <p:nvPr/>
        </p:nvSpPr>
        <p:spPr>
          <a:xfrm>
            <a:off x="762000" y="635000"/>
            <a:ext cx="127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07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1016000"/>
            <a:ext cx="762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4400" noProof="1" b="1">
                <a:solidFill>
                  <a:srgbClr val="2C5F2D"/>
                </a:solidFill>
                <a:latin typeface="Noto Serif SC"/>
                <a:ea typeface="Noto Serif SC"/>
              </a:rPr>
              <a:t>三套方法论</a:t>
            </a:r>
            <a:endParaRPr lang="en-US" sz="4400" noProof="1"/>
          </a:p>
        </p:txBody>
      </p:sp>
      <p:sp>
        <p:nvSpPr>
          <p:cNvPr id="4" name="title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1905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B85042"/>
            </a:solidFill>
            <a:round/>
          </a:ln>
        </p:spPr>
      </p:sp>
      <p:sp>
        <p:nvSpPr>
          <p:cNvPr id="5" name="lead"/>
          <p:cNvSpPr txBox="1"/>
          <p:nvPr/>
        </p:nvSpPr>
        <p:spPr>
          <a:xfrm>
            <a:off x="762000" y="2286000"/>
            <a:ext cx="10668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600" noProof="1" i="1">
                <a:solidFill>
                  <a:srgbClr val="1F2937"/>
                </a:solidFill>
                <a:latin typeface="Noto Serif SC"/>
                <a:ea typeface="Noto Serif SC"/>
              </a:rPr>
              <a:t>方法  努力，好的方法让努力有迹可循</a:t>
            </a:r>
            <a:endParaRPr lang="en-US" sz="1600" noProof="1"/>
          </a:p>
        </p:txBody>
      </p:sp>
      <p:sp>
        <p:nvSpPr>
          <p:cNvPr id="6" name="m1-num"/>
          <p:cNvSpPr txBox="1"/>
          <p:nvPr/>
        </p:nvSpPr>
        <p:spPr>
          <a:xfrm>
            <a:off x="762000" y="33020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3200" noProof="1" b="1">
                <a:solidFill>
                  <a:srgbClr val="B85042"/>
                </a:solidFill>
                <a:latin typeface="Noto Serif SC"/>
                <a:ea typeface="Noto Serif SC"/>
              </a:rPr>
              <a:t>壹</a:t>
            </a:r>
            <a:endParaRPr lang="en-US" sz="3200" noProof="1"/>
          </a:p>
        </p:txBody>
      </p:sp>
      <p:sp>
        <p:nvSpPr>
          <p:cNvPr id="7" name="m1-name"/>
          <p:cNvSpPr txBox="1"/>
          <p:nvPr/>
        </p:nvSpPr>
        <p:spPr>
          <a:xfrm>
            <a:off x="1778000" y="3365500"/>
            <a:ext cx="8890000" cy="4445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200" noProof="1" b="1">
                <a:solidFill>
                  <a:srgbClr val="2C5F2D"/>
                </a:solidFill>
                <a:latin typeface="Noto Serif SC"/>
                <a:ea typeface="Noto Serif SC"/>
              </a:rPr>
              <a:t>Top3 法则 · 目标拆解</a:t>
            </a:r>
            <a:endParaRPr lang="en-US" sz="2200" noProof="1"/>
          </a:p>
        </p:txBody>
      </p:sp>
      <p:sp>
        <p:nvSpPr>
          <p:cNvPr id="8" name="m1-desc"/>
          <p:cNvSpPr txBox="1"/>
          <p:nvPr/>
        </p:nvSpPr>
        <p:spPr>
          <a:xfrm>
            <a:off x="1778000" y="3810000"/>
            <a:ext cx="88900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每天只设三个最重要的目标，写在便利贴上
少即是多，专注是最贵的资源</a:t>
            </a:r>
            <a:endParaRPr lang="en-US" sz="1300" noProof="1"/>
          </a:p>
        </p:txBody>
      </p:sp>
      <p:sp>
        <p:nvSpPr>
          <p:cNvPr id="9" name="div1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46990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0" name="m2-num"/>
          <p:cNvSpPr txBox="1"/>
          <p:nvPr/>
        </p:nvSpPr>
        <p:spPr>
          <a:xfrm>
            <a:off x="762000" y="49530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3200" noProof="1" b="1">
                <a:solidFill>
                  <a:srgbClr val="B85042"/>
                </a:solidFill>
                <a:latin typeface="Noto Serif SC"/>
                <a:ea typeface="Noto Serif SC"/>
              </a:rPr>
              <a:t>贰</a:t>
            </a:r>
            <a:endParaRPr lang="en-US" sz="3200" noProof="1"/>
          </a:p>
        </p:txBody>
      </p:sp>
      <p:sp>
        <p:nvSpPr>
          <p:cNvPr id="11" name="m2-name"/>
          <p:cNvSpPr txBox="1"/>
          <p:nvPr/>
        </p:nvSpPr>
        <p:spPr>
          <a:xfrm>
            <a:off x="1778000" y="5016500"/>
            <a:ext cx="8890000" cy="4445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200" noProof="1" b="1">
                <a:solidFill>
                  <a:srgbClr val="2C5F2D"/>
                </a:solidFill>
                <a:latin typeface="Noto Serif SC"/>
                <a:ea typeface="Noto Serif SC"/>
              </a:rPr>
              <a:t>错题归零 · 复盘闭环</a:t>
            </a:r>
            <a:endParaRPr lang="en-US" sz="2200" noProof="1"/>
          </a:p>
        </p:txBody>
      </p:sp>
      <p:sp>
        <p:nvSpPr>
          <p:cNvPr id="12" name="m2-desc"/>
          <p:cNvSpPr txBox="1"/>
          <p:nvPr/>
        </p:nvSpPr>
        <p:spPr>
          <a:xfrm>
            <a:off x="1778000" y="5461000"/>
            <a:ext cx="88900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错题本记录 + 每周复盘
不会的题要让它「从不会到会」</a:t>
            </a:r>
            <a:endParaRPr lang="en-US" sz="1300" noProof="1"/>
          </a:p>
        </p:txBody>
      </p:sp>
      <p:sp>
        <p:nvSpPr>
          <p:cNvPr id="13" name="div2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63500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4" name="m3-num"/>
          <p:cNvSpPr txBox="1"/>
          <p:nvPr/>
        </p:nvSpPr>
        <p:spPr>
          <a:xfrm>
            <a:off x="762000" y="66040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3200" noProof="1" b="1">
                <a:solidFill>
                  <a:srgbClr val="B85042"/>
                </a:solidFill>
                <a:latin typeface="Noto Serif SC"/>
                <a:ea typeface="Noto Serif SC"/>
              </a:rPr>
              <a:t>叁</a:t>
            </a:r>
            <a:endParaRPr lang="en-US" sz="3200" noProof="1"/>
          </a:p>
        </p:txBody>
      </p:sp>
      <p:sp>
        <p:nvSpPr>
          <p:cNvPr id="15" name="m3-name"/>
          <p:cNvSpPr txBox="1"/>
          <p:nvPr/>
        </p:nvSpPr>
        <p:spPr>
          <a:xfrm>
            <a:off x="1778000" y="6667500"/>
            <a:ext cx="8890000" cy="4445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200" noProof="1" b="1">
                <a:solidFill>
                  <a:srgbClr val="2C5F2D"/>
                </a:solidFill>
                <a:latin typeface="Noto Serif SC"/>
                <a:ea typeface="Noto Serif SC"/>
              </a:rPr>
              <a:t>费曼学习法 · 讲题才是真懂</a:t>
            </a:r>
            <a:endParaRPr lang="en-US" sz="2200" noProof="1"/>
          </a:p>
        </p:txBody>
      </p:sp>
      <p:sp>
        <p:nvSpPr>
          <p:cNvPr id="16" name="m3-desc"/>
          <p:cNvSpPr txBox="1"/>
          <p:nvPr/>
        </p:nvSpPr>
        <p:spPr>
          <a:xfrm>
            <a:off x="1778000" y="7112000"/>
            <a:ext cx="889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小组轮流讲题 · 能讲清楚才是真的掌握了</a:t>
            </a:r>
            <a:endParaRPr lang="en-US" sz="1300" noProof="1"/>
          </a:p>
        </p:txBody>
      </p:sp>
    </p:spTree>
  </p:cSld>
  <p:clrMapOvr>
    <a:masterClrMapping/>
  </p:clrMapOvr>
  <p:transition spd="fast" advClick="1">
    <p:fade/>
  </p:transition>
</p:sld>
</file>

<file path=ppt/slides/slide9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num"/>
          <p:cNvSpPr txBox="1"/>
          <p:nvPr/>
        </p:nvSpPr>
        <p:spPr>
          <a:xfrm>
            <a:off x="762000" y="635000"/>
            <a:ext cx="127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08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1016000"/>
            <a:ext cx="762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4400" noProof="1" b="1">
                <a:solidFill>
                  <a:srgbClr val="2C5F2D"/>
                </a:solidFill>
                <a:latin typeface="Noto Serif SC"/>
                <a:ea typeface="Noto Serif SC"/>
              </a:rPr>
              <a:t>每日节奏</a:t>
            </a:r>
            <a:endParaRPr lang="en-US" sz="4400" noProof="1"/>
          </a:p>
        </p:txBody>
      </p:sp>
      <p:sp>
        <p:nvSpPr>
          <p:cNvPr id="4" name="title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1905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B85042"/>
            </a:solidFill>
            <a:round/>
          </a:ln>
        </p:spPr>
      </p:sp>
      <p:sp>
        <p:nvSpPr>
          <p:cNvPr id="5" name="lead"/>
          <p:cNvSpPr txBox="1"/>
          <p:nvPr/>
        </p:nvSpPr>
        <p:spPr>
          <a:xfrm>
            <a:off x="762000" y="2286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i="1">
                <a:solidFill>
                  <a:srgbClr val="1F2937"/>
                </a:solidFill>
                <a:latin typeface="Noto Serif SC"/>
                <a:ea typeface="Noto Serif SC"/>
              </a:rPr>
              <a:t>每天五个动作，从清晨到睡前</a:t>
            </a:r>
            <a:endParaRPr lang="en-US" sz="1400" noProof="1"/>
          </a:p>
        </p:txBody>
      </p:sp>
      <p:sp>
        <p:nvSpPr>
          <p:cNvPr id="6" name="table-time"/>
          <p:cNvSpPr txBox="1"/>
          <p:nvPr/>
        </p:nvSpPr>
        <p:spPr>
          <a:xfrm>
            <a:off x="762000" y="30480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300" noProof="1" b="1" spc="200" kern="0">
                <a:solidFill>
                  <a:srgbClr val="97BC62"/>
                </a:solidFill>
                <a:latin typeface="Noto Serif SC"/>
                <a:ea typeface="Noto Serif SC"/>
              </a:rPr>
              <a:t>时段</a:t>
            </a:r>
            <a:endParaRPr lang="en-US" sz="1300" noProof="1"/>
          </a:p>
        </p:txBody>
      </p:sp>
      <p:sp>
        <p:nvSpPr>
          <p:cNvPr id="7" name="table-action"/>
          <p:cNvSpPr txBox="1"/>
          <p:nvPr/>
        </p:nvSpPr>
        <p:spPr>
          <a:xfrm>
            <a:off x="3810000" y="3048000"/>
            <a:ext cx="7366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300" noProof="1" b="1" spc="200" kern="0">
                <a:solidFill>
                  <a:srgbClr val="97BC62"/>
                </a:solidFill>
                <a:latin typeface="Noto Serif SC"/>
                <a:ea typeface="Noto Serif SC"/>
              </a:rPr>
              <a:t>行动</a:t>
            </a:r>
            <a:endParaRPr lang="en-US" sz="1300" noProof="1"/>
          </a:p>
        </p:txBody>
      </p:sp>
      <p:sp>
        <p:nvSpPr>
          <p:cNvPr id="8" name="table-header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34925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12700" cap="rnd">
            <a:solidFill>
              <a:srgbClr val="2C5F2D"/>
            </a:solidFill>
            <a:round/>
          </a:ln>
        </p:spPr>
      </p:sp>
      <p:sp>
        <p:nvSpPr>
          <p:cNvPr id="9" name="r1-time"/>
          <p:cNvSpPr txBox="1"/>
          <p:nvPr/>
        </p:nvSpPr>
        <p:spPr>
          <a:xfrm>
            <a:off x="762000" y="3683000"/>
            <a:ext cx="254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500" noProof="1" b="1">
                <a:solidFill>
                  <a:srgbClr val="2C5F2D"/>
                </a:solidFill>
                <a:latin typeface="Noto Serif SC"/>
                <a:ea typeface="Noto Serif SC"/>
              </a:rPr>
              <a:t>早读前</a:t>
            </a:r>
            <a:endParaRPr lang="en-US" sz="1500" noProof="1"/>
          </a:p>
        </p:txBody>
      </p:sp>
      <p:sp>
        <p:nvSpPr>
          <p:cNvPr id="10" name="r1-action"/>
          <p:cNvSpPr txBox="1"/>
          <p:nvPr/>
        </p:nvSpPr>
        <p:spPr>
          <a:xfrm>
            <a:off x="3810000" y="3683000"/>
            <a:ext cx="7366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5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花2分钟在便利贴上写下今日 Top 3 目标
贴在课桌角，提醒今天最重要的事</a:t>
            </a:r>
            <a:endParaRPr lang="en-US" sz="1300" noProof="1"/>
          </a:p>
        </p:txBody>
      </p:sp>
      <p:sp>
        <p:nvSpPr>
          <p:cNvPr id="11" name="line1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43815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2" name="r2-time"/>
          <p:cNvSpPr txBox="1"/>
          <p:nvPr/>
        </p:nvSpPr>
        <p:spPr>
          <a:xfrm>
            <a:off x="762000" y="4572000"/>
            <a:ext cx="254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500" noProof="1" b="1">
                <a:solidFill>
                  <a:srgbClr val="2C5F2D"/>
                </a:solidFill>
                <a:latin typeface="Noto Serif SC"/>
                <a:ea typeface="Noto Serif SC"/>
              </a:rPr>
              <a:t>课间</a:t>
            </a:r>
            <a:endParaRPr lang="en-US" sz="1500" noProof="1"/>
          </a:p>
        </p:txBody>
      </p:sp>
      <p:sp>
        <p:nvSpPr>
          <p:cNvPr id="13" name="r2-action"/>
          <p:cNvSpPr txBox="1"/>
          <p:nvPr/>
        </p:nvSpPr>
        <p:spPr>
          <a:xfrm>
            <a:off x="3810000" y="4572000"/>
            <a:ext cx="7366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5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小组碰头3分钟
快速问一道题，或分享一个知识点</a:t>
            </a:r>
            <a:endParaRPr lang="en-US" sz="1300" noProof="1"/>
          </a:p>
        </p:txBody>
      </p:sp>
      <p:sp>
        <p:nvSpPr>
          <p:cNvPr id="14" name="line2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52705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5" name="r3-time"/>
          <p:cNvSpPr txBox="1"/>
          <p:nvPr/>
        </p:nvSpPr>
        <p:spPr>
          <a:xfrm>
            <a:off x="762000" y="5461000"/>
            <a:ext cx="254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500" noProof="1" b="1">
                <a:solidFill>
                  <a:srgbClr val="2C5F2D"/>
                </a:solidFill>
                <a:latin typeface="Noto Serif SC"/>
                <a:ea typeface="Noto Serif SC"/>
              </a:rPr>
              <a:t>午休</a:t>
            </a:r>
            <a:endParaRPr lang="en-US" sz="1500" noProof="1"/>
          </a:p>
        </p:txBody>
      </p:sp>
      <p:sp>
        <p:nvSpPr>
          <p:cNvPr id="16" name="r3-action"/>
          <p:cNvSpPr txBox="1"/>
          <p:nvPr/>
        </p:nvSpPr>
        <p:spPr>
          <a:xfrm>
            <a:off x="3810000" y="5461000"/>
            <a:ext cx="7366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5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好好休息，恢复精力
为下午的学习打好地基</a:t>
            </a:r>
            <a:endParaRPr lang="en-US" sz="1300" noProof="1"/>
          </a:p>
        </p:txBody>
      </p:sp>
      <p:sp>
        <p:nvSpPr>
          <p:cNvPr id="17" name="line3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61595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8" name="r4-time"/>
          <p:cNvSpPr txBox="1"/>
          <p:nvPr/>
        </p:nvSpPr>
        <p:spPr>
          <a:xfrm>
            <a:off x="762000" y="6350000"/>
            <a:ext cx="254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500" noProof="1" b="1">
                <a:solidFill>
                  <a:srgbClr val="2C5F2D"/>
                </a:solidFill>
                <a:latin typeface="Noto Serif SC"/>
                <a:ea typeface="Noto Serif SC"/>
              </a:rPr>
              <a:t>晚自习</a:t>
            </a:r>
            <a:endParaRPr lang="en-US" sz="1500" noProof="1"/>
          </a:p>
        </p:txBody>
      </p:sp>
      <p:sp>
        <p:nvSpPr>
          <p:cNvPr id="19" name="r4-action"/>
          <p:cNvSpPr txBox="1"/>
          <p:nvPr/>
        </p:nvSpPr>
        <p:spPr>
          <a:xfrm>
            <a:off x="3810000" y="6350000"/>
            <a:ext cx="7366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5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完成作业 → 专题突破 → 错题整理 → 明日 Top 3 规划</a:t>
            </a:r>
            <a:endParaRPr lang="en-US" sz="1300" noProof="1"/>
          </a:p>
        </p:txBody>
      </p:sp>
      <p:sp>
        <p:nvSpPr>
          <p:cNvPr id="20" name="line4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70485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21" name="r5-time"/>
          <p:cNvSpPr txBox="1"/>
          <p:nvPr/>
        </p:nvSpPr>
        <p:spPr>
          <a:xfrm>
            <a:off x="762000" y="72390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500" noProof="1" b="1">
                <a:solidFill>
                  <a:srgbClr val="2C5F2D"/>
                </a:solidFill>
                <a:latin typeface="Noto Serif SC"/>
                <a:ea typeface="Noto Serif SC"/>
              </a:rPr>
              <a:t>睡前</a:t>
            </a:r>
            <a:endParaRPr lang="en-US" sz="1500" noProof="1"/>
          </a:p>
        </p:txBody>
      </p:sp>
      <p:sp>
        <p:nvSpPr>
          <p:cNvPr id="22" name="r5-action"/>
          <p:cNvSpPr txBox="1"/>
          <p:nvPr/>
        </p:nvSpPr>
        <p:spPr>
          <a:xfrm>
            <a:off x="3810000" y="7239000"/>
            <a:ext cx="7366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5分钟，在日记本上写一句话今日收获</a:t>
            </a:r>
            <a:endParaRPr lang="en-US" sz="1300" noProof="1"/>
          </a:p>
        </p:txBody>
      </p:sp>
    </p:spTree>
  </p:cSld>
  <p:clrMapOvr>
    <a:masterClrMapping/>
  </p:clrMapOvr>
  <p:transition spd="fast" advClick="1">
    <p:fade/>
  </p:transition>
</p:sld>
</file>

<file path=ppt/slides/slide10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num"/>
          <p:cNvSpPr txBox="1"/>
          <p:nvPr/>
        </p:nvSpPr>
        <p:spPr>
          <a:xfrm>
            <a:off x="762000" y="635000"/>
            <a:ext cx="127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09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1016000"/>
            <a:ext cx="762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4400" noProof="1" b="1">
                <a:solidFill>
                  <a:srgbClr val="2C5F2D"/>
                </a:solidFill>
                <a:latin typeface="Noto Serif SC"/>
                <a:ea typeface="Noto Serif SC"/>
              </a:rPr>
              <a:t>每周循环</a:t>
            </a:r>
            <a:endParaRPr lang="en-US" sz="4400" noProof="1"/>
          </a:p>
        </p:txBody>
      </p:sp>
      <p:sp>
        <p:nvSpPr>
          <p:cNvPr id="4" name="title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1905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B85042"/>
            </a:solidFill>
            <a:round/>
          </a:ln>
        </p:spPr>
      </p:sp>
      <p:sp>
        <p:nvSpPr>
          <p:cNvPr id="5" name="lead"/>
          <p:cNvSpPr txBox="1"/>
          <p:nvPr/>
        </p:nvSpPr>
        <p:spPr>
          <a:xfrm>
            <a:off x="762000" y="2286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i="1">
                <a:solidFill>
                  <a:srgbClr val="1F2937"/>
                </a:solidFill>
                <a:latin typeface="Noto Serif SC"/>
                <a:ea typeface="Noto Serif SC"/>
              </a:rPr>
              <a:t>一周四件事，让节奏从模糊变成可感</a:t>
            </a:r>
            <a:endParaRPr lang="en-US" sz="1400" noProof="1"/>
          </a:p>
        </p:txBody>
      </p:sp>
      <p:sp>
        <p:nvSpPr>
          <p:cNvPr id="6" name="mon-day"/>
          <p:cNvSpPr txBox="1"/>
          <p:nvPr/>
        </p:nvSpPr>
        <p:spPr>
          <a:xfrm>
            <a:off x="762000" y="29210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300" noProof="1" b="1" spc="200" kern="0">
                <a:solidFill>
                  <a:srgbClr val="97BC62"/>
                </a:solidFill>
                <a:latin typeface="Noto Serif SC"/>
                <a:ea typeface="Noto Serif SC"/>
              </a:rPr>
              <a:t>MON 周一</a:t>
            </a:r>
            <a:endParaRPr lang="en-US" sz="1300" noProof="1"/>
          </a:p>
        </p:txBody>
      </p:sp>
      <p:sp>
        <p:nvSpPr>
          <p:cNvPr id="7" name="mon-title"/>
          <p:cNvSpPr txBox="1"/>
          <p:nvPr/>
        </p:nvSpPr>
        <p:spPr>
          <a:xfrm>
            <a:off x="762000" y="33020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200" noProof="1" b="1">
                <a:solidFill>
                  <a:srgbClr val="2C5F2D"/>
                </a:solidFill>
                <a:latin typeface="Noto Serif SC"/>
                <a:ea typeface="Noto Serif SC"/>
              </a:rPr>
              <a:t>定调本周</a:t>
            </a:r>
            <a:endParaRPr lang="en-US" sz="2200" noProof="1"/>
          </a:p>
        </p:txBody>
      </p:sp>
      <p:sp>
        <p:nvSpPr>
          <p:cNvPr id="8" name="mon-desc"/>
          <p:cNvSpPr txBox="1"/>
          <p:nvPr/>
        </p:nvSpPr>
        <p:spPr>
          <a:xfrm>
            <a:off x="762000" y="3746500"/>
            <a:ext cx="254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早读前用3分钟
定下本周要攻克的1-2个
核心知识点</a:t>
            </a:r>
            <a:endParaRPr lang="en-US" sz="1300" noProof="1"/>
          </a:p>
        </p:txBody>
      </p:sp>
      <p:sp>
        <p:nvSpPr>
          <p:cNvPr id="9" name="div-1"/>
          <p:cNvSpPr/>
          <p:nvPr>
            <p:extLst>
              <p:ext uri="{F5677B7D-0D2A-4D9B-9A5C-6D8D7D0E5A5D}">
                <pptd:line encoding="base64url">eyJ2aWV3Qm94IjpbMSwxXSwicG9pbnRzIjoiMC41LDAgMC41LDEifQ</pptd:line>
              </p:ext>
            </p:extLst>
          </p:nvPr>
        </p:nvSpPr>
        <p:spPr>
          <a:xfrm>
            <a:off x="3556000" y="2921000"/>
            <a:ext cx="12700" cy="22860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1" y="0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0" name="tue-day"/>
          <p:cNvSpPr txBox="1"/>
          <p:nvPr/>
        </p:nvSpPr>
        <p:spPr>
          <a:xfrm>
            <a:off x="3810000" y="29210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300" noProof="1" b="1" spc="200" kern="0">
                <a:solidFill>
                  <a:srgbClr val="97BC62"/>
                </a:solidFill>
                <a:latin typeface="Noto Serif SC"/>
                <a:ea typeface="Noto Serif SC"/>
              </a:rPr>
              <a:t>TUE-THU 周二至周四</a:t>
            </a:r>
            <a:endParaRPr lang="en-US" sz="1300" noProof="1"/>
          </a:p>
        </p:txBody>
      </p:sp>
      <p:sp>
        <p:nvSpPr>
          <p:cNvPr id="11" name="tue-title"/>
          <p:cNvSpPr txBox="1"/>
          <p:nvPr/>
        </p:nvSpPr>
        <p:spPr>
          <a:xfrm>
            <a:off x="3810000" y="33020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200" noProof="1" b="1">
                <a:solidFill>
                  <a:srgbClr val="2C5F2D"/>
                </a:solidFill>
                <a:latin typeface="Noto Serif SC"/>
                <a:ea typeface="Noto Serif SC"/>
              </a:rPr>
              <a:t>随时互助</a:t>
            </a:r>
            <a:endParaRPr lang="en-US" sz="2200" noProof="1"/>
          </a:p>
        </p:txBody>
      </p:sp>
      <p:sp>
        <p:nvSpPr>
          <p:cNvPr id="12" name="tue-desc"/>
          <p:cNvSpPr txBox="1"/>
          <p:nvPr/>
        </p:nvSpPr>
        <p:spPr>
          <a:xfrm>
            <a:off x="3810000" y="3746500"/>
            <a:ext cx="254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课间 · 食堂 · 回宿舍的路上
有困惑随时在小组里抛出</a:t>
            </a:r>
            <a:endParaRPr lang="en-US" sz="1300" noProof="1"/>
          </a:p>
        </p:txBody>
      </p:sp>
      <p:sp>
        <p:nvSpPr>
          <p:cNvPr id="13" name="div-2"/>
          <p:cNvSpPr/>
          <p:nvPr>
            <p:extLst>
              <p:ext uri="{F5677B7D-0D2A-4D9B-9A5C-6D8D7D0E5A5D}">
                <pptd:line encoding="base64url">eyJ2aWV3Qm94IjpbMSwxXSwicG9pbnRzIjoiMC41LDAgMC41LDEifQ</pptd:line>
              </p:ext>
            </p:extLst>
          </p:nvPr>
        </p:nvSpPr>
        <p:spPr>
          <a:xfrm>
            <a:off x="6604000" y="2921000"/>
            <a:ext cx="12700" cy="22860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1" y="0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4" name="fri-day"/>
          <p:cNvSpPr txBox="1"/>
          <p:nvPr/>
        </p:nvSpPr>
        <p:spPr>
          <a:xfrm>
            <a:off x="6858000" y="29210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300" noProof="1" b="1" spc="200" kern="0">
                <a:solidFill>
                  <a:srgbClr val="97BC62"/>
                </a:solidFill>
                <a:latin typeface="Noto Serif SC"/>
                <a:ea typeface="Noto Serif SC"/>
              </a:rPr>
              <a:t>FRI 周五</a:t>
            </a:r>
            <a:endParaRPr lang="en-US" sz="1300" noProof="1"/>
          </a:p>
        </p:txBody>
      </p:sp>
      <p:sp>
        <p:nvSpPr>
          <p:cNvPr id="15" name="fri-title"/>
          <p:cNvSpPr txBox="1"/>
          <p:nvPr/>
        </p:nvSpPr>
        <p:spPr>
          <a:xfrm>
            <a:off x="6858000" y="33020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200" noProof="1" b="1">
                <a:solidFill>
                  <a:srgbClr val="2C5F2D"/>
                </a:solidFill>
                <a:latin typeface="Noto Serif SC"/>
                <a:ea typeface="Noto Serif SC"/>
              </a:rPr>
              <a:t>周五碰头</a:t>
            </a:r>
            <a:endParaRPr lang="en-US" sz="2200" noProof="1"/>
          </a:p>
        </p:txBody>
      </p:sp>
      <p:sp>
        <p:nvSpPr>
          <p:cNvPr id="16" name="fri-desc"/>
          <p:cNvSpPr txBox="1"/>
          <p:nvPr/>
        </p:nvSpPr>
        <p:spPr>
          <a:xfrm>
            <a:off x="6858000" y="3746500"/>
            <a:ext cx="254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放学前15分钟
每人分享1道得意题
+ 1个未解困惑</a:t>
            </a:r>
            <a:endParaRPr lang="en-US" sz="1300" noProof="1"/>
          </a:p>
        </p:txBody>
      </p:sp>
      <p:sp>
        <p:nvSpPr>
          <p:cNvPr id="17" name="div-3"/>
          <p:cNvSpPr/>
          <p:nvPr>
            <p:extLst>
              <p:ext uri="{F5677B7D-0D2A-4D9B-9A5C-6D8D7D0E5A5D}">
                <pptd:line encoding="base64url">eyJ2aWV3Qm94IjpbMSwxXSwicG9pbnRzIjoiMC41LDAgMC41LDEifQ</pptd:line>
              </p:ext>
            </p:extLst>
          </p:nvPr>
        </p:nvSpPr>
        <p:spPr>
          <a:xfrm>
            <a:off x="9652000" y="2921000"/>
            <a:ext cx="12700" cy="22860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1" y="0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8" name="sat-day"/>
          <p:cNvSpPr txBox="1"/>
          <p:nvPr/>
        </p:nvSpPr>
        <p:spPr>
          <a:xfrm>
            <a:off x="9906000" y="2921000"/>
            <a:ext cx="152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300" noProof="1" b="1" spc="200" kern="0">
                <a:solidFill>
                  <a:srgbClr val="97BC62"/>
                </a:solidFill>
                <a:latin typeface="Noto Serif SC"/>
                <a:ea typeface="Noto Serif SC"/>
              </a:rPr>
              <a:t>SAT 周六</a:t>
            </a:r>
            <a:endParaRPr lang="en-US" sz="1300" noProof="1"/>
          </a:p>
        </p:txBody>
      </p:sp>
      <p:sp>
        <p:nvSpPr>
          <p:cNvPr id="19" name="sat-title"/>
          <p:cNvSpPr txBox="1"/>
          <p:nvPr/>
        </p:nvSpPr>
        <p:spPr>
          <a:xfrm>
            <a:off x="9906000" y="3302000"/>
            <a:ext cx="152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200" noProof="1" b="1">
                <a:solidFill>
                  <a:srgbClr val="2C5F2D"/>
                </a:solidFill>
                <a:latin typeface="Noto Serif SC"/>
                <a:ea typeface="Noto Serif SC"/>
              </a:rPr>
              <a:t>专题突破</a:t>
            </a:r>
            <a:endParaRPr lang="en-US" sz="2200" noProof="1"/>
          </a:p>
        </p:txBody>
      </p:sp>
      <p:sp>
        <p:nvSpPr>
          <p:cNvPr id="20" name="sat-desc"/>
          <p:cNvSpPr txBox="1"/>
          <p:nvPr/>
        </p:nvSpPr>
        <p:spPr>
          <a:xfrm>
            <a:off x="9906000" y="3746500"/>
            <a:ext cx="1524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同类题集中练
小组比拼速度与准确度</a:t>
            </a:r>
            <a:endParaRPr lang="en-US" sz="1300" noProof="1"/>
          </a:p>
        </p:txBody>
      </p:sp>
      <p:sp>
        <p:nvSpPr>
          <p:cNvPr id="21" name="div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57150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22" name="sun-day"/>
          <p:cNvSpPr txBox="1"/>
          <p:nvPr/>
        </p:nvSpPr>
        <p:spPr>
          <a:xfrm>
            <a:off x="762000" y="5969000"/>
            <a:ext cx="254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300" noProof="1" b="1" spc="200" kern="0">
                <a:solidFill>
                  <a:srgbClr val="97BC62"/>
                </a:solidFill>
                <a:latin typeface="Noto Serif SC"/>
                <a:ea typeface="Noto Serif SC"/>
              </a:rPr>
              <a:t>SUN 周日</a:t>
            </a:r>
            <a:endParaRPr lang="en-US" sz="1300" noProof="1"/>
          </a:p>
        </p:txBody>
      </p:sp>
      <p:sp>
        <p:nvSpPr>
          <p:cNvPr id="23" name="sun-title"/>
          <p:cNvSpPr txBox="1"/>
          <p:nvPr/>
        </p:nvSpPr>
        <p:spPr>
          <a:xfrm>
            <a:off x="762000" y="6350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200" noProof="1" b="1">
                <a:solidFill>
                  <a:srgbClr val="2C5F2D"/>
                </a:solidFill>
                <a:latin typeface="Noto Serif SC"/>
                <a:ea typeface="Noto Serif SC"/>
              </a:rPr>
              <a:t>200字复盘</a:t>
            </a:r>
            <a:endParaRPr lang="en-US" sz="2200" noProof="1"/>
          </a:p>
        </p:txBody>
      </p:sp>
      <p:sp>
        <p:nvSpPr>
          <p:cNvPr id="24" name="sun-desc"/>
          <p:cNvSpPr txBox="1"/>
          <p:nvPr/>
        </p:nvSpPr>
        <p:spPr>
          <a:xfrm>
            <a:off x="762000" y="67945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周日晚上 · 写一份本周复盘
本周最重要的收获是什么？下周要调整什么？</a:t>
            </a:r>
            <a:endParaRPr lang="en-US" sz="1300" noProof="1"/>
          </a:p>
        </p:txBody>
      </p:sp>
    </p:spTree>
  </p:cSld>
  <p:clrMapOvr>
    <a:masterClrMapping/>
  </p:clrMapOvr>
  <p:transition spd="fast" advClick="1">
    <p:fade/>
  </p:transition>
</p:sld>
</file>

<file path=ppt/slides/slide1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num"/>
          <p:cNvSpPr txBox="1"/>
          <p:nvPr/>
        </p:nvSpPr>
        <p:spPr>
          <a:xfrm>
            <a:off x="762000" y="635000"/>
            <a:ext cx="127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10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1016000"/>
            <a:ext cx="762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4400" noProof="1" b="1">
                <a:solidFill>
                  <a:srgbClr val="2C5F2D"/>
                </a:solidFill>
                <a:latin typeface="Noto Serif SC"/>
                <a:ea typeface="Noto Serif SC"/>
              </a:rPr>
              <a:t>每月里程碑</a:t>
            </a:r>
            <a:endParaRPr lang="en-US" sz="4400" noProof="1"/>
          </a:p>
        </p:txBody>
      </p:sp>
      <p:sp>
        <p:nvSpPr>
          <p:cNvPr id="4" name="title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1905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B85042"/>
            </a:solidFill>
            <a:round/>
          </a:ln>
        </p:spPr>
      </p:sp>
      <p:sp>
        <p:nvSpPr>
          <p:cNvPr id="5" name="lead"/>
          <p:cNvSpPr txBox="1"/>
          <p:nvPr/>
        </p:nvSpPr>
        <p:spPr>
          <a:xfrm>
            <a:off x="762000" y="2286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i="1">
                <a:solidFill>
                  <a:srgbClr val="1F2937"/>
                </a:solidFill>
                <a:latin typeface="Noto Serif SC"/>
                <a:ea typeface="Noto Serif SC"/>
              </a:rPr>
              <a:t>一个月四个动作，把节奏落到时间轴上</a:t>
            </a:r>
            <a:endParaRPr lang="en-US" sz="1400" noProof="1"/>
          </a:p>
        </p:txBody>
      </p:sp>
      <p:sp>
        <p:nvSpPr>
          <p:cNvPr id="6" name="m1-day"/>
          <p:cNvSpPr txBox="1"/>
          <p:nvPr/>
        </p:nvSpPr>
        <p:spPr>
          <a:xfrm>
            <a:off x="762000" y="2921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1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每月 1 日</a:t>
            </a:r>
            <a:endParaRPr lang="en-US" sz="1100" noProof="1"/>
          </a:p>
        </p:txBody>
      </p:sp>
      <p:sp>
        <p:nvSpPr>
          <p:cNvPr id="7" name="m1-title"/>
          <p:cNvSpPr txBox="1"/>
          <p:nvPr/>
        </p:nvSpPr>
        <p:spPr>
          <a:xfrm>
            <a:off x="762000" y="3302000"/>
            <a:ext cx="10668000" cy="4445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400" noProof="1" b="1">
                <a:solidFill>
                  <a:srgbClr val="2C5F2D"/>
                </a:solidFill>
                <a:latin typeface="Noto Serif SC"/>
                <a:ea typeface="Noto Serif SC"/>
              </a:rPr>
              <a:t>定月度主题</a:t>
            </a:r>
            <a:endParaRPr lang="en-US" sz="2400" noProof="1"/>
          </a:p>
        </p:txBody>
      </p:sp>
      <p:sp>
        <p:nvSpPr>
          <p:cNvPr id="8" name="m1-desc"/>
          <p:cNvSpPr txBox="1"/>
          <p:nvPr/>
        </p:nvSpPr>
        <p:spPr>
          <a:xfrm>
            <a:off x="762000" y="3810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例：9月函数突破月 · 10月英语阅读月
给这个月定一个唯一的主题，集中力量攻克</a:t>
            </a:r>
            <a:endParaRPr lang="en-US" sz="1300" noProof="1"/>
          </a:p>
        </p:txBody>
      </p:sp>
      <p:sp>
        <p:nvSpPr>
          <p:cNvPr id="9" name="div-1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44450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0" name="m2-day"/>
          <p:cNvSpPr txBox="1"/>
          <p:nvPr/>
        </p:nvSpPr>
        <p:spPr>
          <a:xfrm>
            <a:off x="762000" y="4699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1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每月 15 日</a:t>
            </a:r>
            <a:endParaRPr lang="en-US" sz="1100" noProof="1"/>
          </a:p>
        </p:txBody>
      </p:sp>
      <p:sp>
        <p:nvSpPr>
          <p:cNvPr id="11" name="m2-title"/>
          <p:cNvSpPr txBox="1"/>
          <p:nvPr/>
        </p:nvSpPr>
        <p:spPr>
          <a:xfrm>
            <a:off x="762000" y="5080000"/>
            <a:ext cx="10668000" cy="4445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400" noProof="1" b="1">
                <a:solidFill>
                  <a:srgbClr val="2C5F2D"/>
                </a:solidFill>
                <a:latin typeface="Noto Serif SC"/>
                <a:ea typeface="Noto Serif SC"/>
              </a:rPr>
              <a:t>中期互评</a:t>
            </a:r>
            <a:endParaRPr lang="en-US" sz="2400" noProof="1"/>
          </a:p>
        </p:txBody>
      </p:sp>
      <p:sp>
        <p:nvSpPr>
          <p:cNvPr id="12" name="m2-desc"/>
          <p:cNvSpPr txBox="1"/>
          <p:nvPr/>
        </p:nvSpPr>
        <p:spPr>
          <a:xfrm>
            <a:off x="762000" y="5588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课间互相抽查 · 看进度是否过半
如果有卡点，及时调整方法和节奏</a:t>
            </a:r>
            <a:endParaRPr lang="en-US" sz="1300" noProof="1"/>
          </a:p>
        </p:txBody>
      </p:sp>
      <p:sp>
        <p:nvSpPr>
          <p:cNvPr id="13" name="div-2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62230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4" name="m3-day"/>
          <p:cNvSpPr txBox="1"/>
          <p:nvPr/>
        </p:nvSpPr>
        <p:spPr>
          <a:xfrm>
            <a:off x="762000" y="6477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1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每月最后一周</a:t>
            </a:r>
            <a:endParaRPr lang="en-US" sz="1100" noProof="1"/>
          </a:p>
        </p:txBody>
      </p:sp>
      <p:sp>
        <p:nvSpPr>
          <p:cNvPr id="15" name="m3-title"/>
          <p:cNvSpPr txBox="1"/>
          <p:nvPr/>
        </p:nvSpPr>
        <p:spPr>
          <a:xfrm>
            <a:off x="762000" y="6858000"/>
            <a:ext cx="10668000" cy="4445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400" noProof="1" b="1">
                <a:solidFill>
                  <a:srgbClr val="2C5F2D"/>
                </a:solidFill>
                <a:latin typeface="Noto Serif SC"/>
                <a:ea typeface="Noto Serif SC"/>
              </a:rPr>
              <a:t>真题模考</a:t>
            </a:r>
            <a:endParaRPr lang="en-US" sz="2400" noProof="1"/>
          </a:p>
        </p:txBody>
      </p:sp>
      <p:sp>
        <p:nvSpPr>
          <p:cNvPr id="16" name="m3-desc"/>
          <p:cNvSpPr txBox="1"/>
          <p:nvPr/>
        </p:nvSpPr>
        <p:spPr>
          <a:xfrm>
            <a:off x="762000" y="7366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晚自习严格计时 · 完成一份真题或模拟题
用一次完整的考试检验本月的积累</a:t>
            </a:r>
            <a:endParaRPr lang="en-US" sz="1300" noProof="1"/>
          </a:p>
        </p:txBody>
      </p:sp>
    </p:spTree>
  </p:cSld>
  <p:clrMapOvr>
    <a:masterClrMapping/>
  </p:clrMapOvr>
  <p:transition spd="fast" advClick="1">
    <p:fade/>
  </p:transition>
</p:sld>
</file>

<file path=ppt/slides/slide1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num"/>
          <p:cNvSpPr txBox="1"/>
          <p:nvPr/>
        </p:nvSpPr>
        <p:spPr>
          <a:xfrm>
            <a:off x="762000" y="635000"/>
            <a:ext cx="127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11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1016000"/>
            <a:ext cx="762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4400" noProof="1" b="1">
                <a:solidFill>
                  <a:srgbClr val="2C5F2D"/>
                </a:solidFill>
                <a:latin typeface="Noto Serif SC"/>
                <a:ea typeface="Noto Serif SC"/>
              </a:rPr>
              <a:t>小组公约</a:t>
            </a:r>
            <a:endParaRPr lang="en-US" sz="4400" noProof="1"/>
          </a:p>
        </p:txBody>
      </p:sp>
      <p:sp>
        <p:nvSpPr>
          <p:cNvPr id="4" name="title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1905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B85042"/>
            </a:solidFill>
            <a:round/>
          </a:ln>
        </p:spPr>
      </p:sp>
      <p:sp>
        <p:nvSpPr>
          <p:cNvPr id="5" name="lead"/>
          <p:cNvSpPr txBox="1"/>
          <p:nvPr/>
        </p:nvSpPr>
        <p:spPr>
          <a:xfrm>
            <a:off x="762000" y="2286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i="1">
                <a:solidFill>
                  <a:srgbClr val="1F2937"/>
                </a:solidFill>
                <a:latin typeface="Noto Serif SC"/>
                <a:ea typeface="Noto Serif SC"/>
              </a:rPr>
              <a:t>我们约定，五件事 · 不轻易改</a:t>
            </a:r>
            <a:endParaRPr lang="en-US" sz="1400" noProof="1"/>
          </a:p>
        </p:txBody>
      </p:sp>
      <p:sp>
        <p:nvSpPr>
          <p:cNvPr id="6" name="c1-num"/>
          <p:cNvSpPr txBox="1"/>
          <p:nvPr/>
        </p:nvSpPr>
        <p:spPr>
          <a:xfrm>
            <a:off x="762000" y="29210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800" noProof="1" b="1">
                <a:solidFill>
                  <a:srgbClr val="B85042"/>
                </a:solidFill>
                <a:latin typeface="Noto Serif SC"/>
                <a:ea typeface="Noto Serif SC"/>
              </a:rPr>
              <a:t>壹</a:t>
            </a:r>
            <a:endParaRPr lang="en-US" sz="2800" noProof="1"/>
          </a:p>
        </p:txBody>
      </p:sp>
      <p:sp>
        <p:nvSpPr>
          <p:cNvPr id="7" name="c1-title"/>
          <p:cNvSpPr txBox="1"/>
          <p:nvPr/>
        </p:nvSpPr>
        <p:spPr>
          <a:xfrm>
            <a:off x="1778000" y="2984500"/>
            <a:ext cx="939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800" noProof="1" b="1">
                <a:solidFill>
                  <a:srgbClr val="2C5F2D"/>
                </a:solidFill>
                <a:latin typeface="Noto Serif SC"/>
                <a:ea typeface="Noto Serif SC"/>
              </a:rPr>
              <a:t>不抄作业 · 不敷衍自己</a:t>
            </a:r>
            <a:endParaRPr lang="en-US" sz="1800" noProof="1"/>
          </a:p>
        </p:txBody>
      </p:sp>
      <p:sp>
        <p:nvSpPr>
          <p:cNvPr id="8" name="c1-desc"/>
          <p:cNvSpPr txBox="1"/>
          <p:nvPr/>
        </p:nvSpPr>
        <p:spPr>
          <a:xfrm>
            <a:off x="1778000" y="3365500"/>
            <a:ext cx="939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>
                <a:solidFill>
                  <a:srgbClr val="1F2937"/>
                </a:solidFill>
                <a:latin typeface="Noto Sans SC"/>
                <a:ea typeface="Noto Sans SC"/>
              </a:rPr>
              <a:t>抄作业是欺骗自己，也是欺骗队友</a:t>
            </a:r>
            <a:endParaRPr lang="en-US" sz="1200" noProof="1"/>
          </a:p>
        </p:txBody>
      </p:sp>
      <p:sp>
        <p:nvSpPr>
          <p:cNvPr id="9" name="div-1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38735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0" name="c2-num"/>
          <p:cNvSpPr txBox="1"/>
          <p:nvPr/>
        </p:nvSpPr>
        <p:spPr>
          <a:xfrm>
            <a:off x="762000" y="40005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800" noProof="1" b="1">
                <a:solidFill>
                  <a:srgbClr val="B85042"/>
                </a:solidFill>
                <a:latin typeface="Noto Serif SC"/>
                <a:ea typeface="Noto Serif SC"/>
              </a:rPr>
              <a:t>贰</a:t>
            </a:r>
            <a:endParaRPr lang="en-US" sz="2800" noProof="1"/>
          </a:p>
        </p:txBody>
      </p:sp>
      <p:sp>
        <p:nvSpPr>
          <p:cNvPr id="11" name="c2-title"/>
          <p:cNvSpPr txBox="1"/>
          <p:nvPr/>
        </p:nvSpPr>
        <p:spPr>
          <a:xfrm>
            <a:off x="1778000" y="4064000"/>
            <a:ext cx="939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800" noProof="1" b="1">
                <a:solidFill>
                  <a:srgbClr val="2C5F2D"/>
                </a:solidFill>
                <a:latin typeface="Noto Serif SC"/>
                <a:ea typeface="Noto Serif SC"/>
              </a:rPr>
              <a:t>当日事当日毕</a:t>
            </a:r>
            <a:endParaRPr lang="en-US" sz="1800" noProof="1"/>
          </a:p>
        </p:txBody>
      </p:sp>
      <p:sp>
        <p:nvSpPr>
          <p:cNvPr id="12" name="c2-desc"/>
          <p:cNvSpPr txBox="1"/>
          <p:nvPr/>
        </p:nvSpPr>
        <p:spPr>
          <a:xfrm>
            <a:off x="1778000" y="4445000"/>
            <a:ext cx="939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>
                <a:solidFill>
                  <a:srgbClr val="1F2937"/>
                </a:solidFill>
                <a:latin typeface="Noto Sans SC"/>
                <a:ea typeface="Noto Sans SC"/>
              </a:rPr>
              <a:t>不把今天的账拖到明天</a:t>
            </a:r>
            <a:endParaRPr lang="en-US" sz="1200" noProof="1"/>
          </a:p>
        </p:txBody>
      </p:sp>
      <p:sp>
        <p:nvSpPr>
          <p:cNvPr id="13" name="div-2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49530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4" name="c3-num"/>
          <p:cNvSpPr txBox="1"/>
          <p:nvPr/>
        </p:nvSpPr>
        <p:spPr>
          <a:xfrm>
            <a:off x="762000" y="50800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800" noProof="1" b="1">
                <a:solidFill>
                  <a:srgbClr val="B85042"/>
                </a:solidFill>
                <a:latin typeface="Noto Serif SC"/>
                <a:ea typeface="Noto Serif SC"/>
              </a:rPr>
              <a:t>叁</a:t>
            </a:r>
            <a:endParaRPr lang="en-US" sz="2800" noProof="1"/>
          </a:p>
        </p:txBody>
      </p:sp>
      <p:sp>
        <p:nvSpPr>
          <p:cNvPr id="15" name="c3-title"/>
          <p:cNvSpPr txBox="1"/>
          <p:nvPr/>
        </p:nvSpPr>
        <p:spPr>
          <a:xfrm>
            <a:off x="1778000" y="5143500"/>
            <a:ext cx="939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800" noProof="1" b="1">
                <a:solidFill>
                  <a:srgbClr val="2C5F2D"/>
                </a:solidFill>
                <a:latin typeface="Noto Serif SC"/>
                <a:ea typeface="Noto Serif SC"/>
              </a:rPr>
              <a:t>有困惑就抛出来 · 不藏着</a:t>
            </a:r>
            <a:endParaRPr lang="en-US" sz="1800" noProof="1"/>
          </a:p>
        </p:txBody>
      </p:sp>
      <p:sp>
        <p:nvSpPr>
          <p:cNvPr id="16" name="c3-desc"/>
          <p:cNvSpPr txBox="1"/>
          <p:nvPr/>
        </p:nvSpPr>
        <p:spPr>
          <a:xfrm>
            <a:off x="1778000" y="5524500"/>
            <a:ext cx="939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>
                <a:solidFill>
                  <a:srgbClr val="1F2937"/>
                </a:solidFill>
                <a:latin typeface="Noto Sans SC"/>
                <a:ea typeface="Noto Sans SC"/>
              </a:rPr>
              <a:t>小组的意义就在于一起把不会的搞懂</a:t>
            </a:r>
            <a:endParaRPr lang="en-US" sz="1200" noProof="1"/>
          </a:p>
        </p:txBody>
      </p:sp>
      <p:sp>
        <p:nvSpPr>
          <p:cNvPr id="17" name="div-3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60325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18" name="c4-num"/>
          <p:cNvSpPr txBox="1"/>
          <p:nvPr/>
        </p:nvSpPr>
        <p:spPr>
          <a:xfrm>
            <a:off x="762000" y="61595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800" noProof="1" b="1">
                <a:solidFill>
                  <a:srgbClr val="B85042"/>
                </a:solidFill>
                <a:latin typeface="Noto Serif SC"/>
                <a:ea typeface="Noto Serif SC"/>
              </a:rPr>
              <a:t>肆</a:t>
            </a:r>
            <a:endParaRPr lang="en-US" sz="2800" noProof="1"/>
          </a:p>
        </p:txBody>
      </p:sp>
      <p:sp>
        <p:nvSpPr>
          <p:cNvPr id="19" name="c4-title"/>
          <p:cNvSpPr txBox="1"/>
          <p:nvPr/>
        </p:nvSpPr>
        <p:spPr>
          <a:xfrm>
            <a:off x="1778000" y="6223000"/>
            <a:ext cx="939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800" noProof="1" b="1">
                <a:solidFill>
                  <a:srgbClr val="2C5F2D"/>
                </a:solidFill>
                <a:latin typeface="Noto Serif SC"/>
                <a:ea typeface="Noto Serif SC"/>
              </a:rPr>
              <a:t>肯定彼此的努力 · 不嘲笑</a:t>
            </a:r>
            <a:endParaRPr lang="en-US" sz="1800" noProof="1"/>
          </a:p>
        </p:txBody>
      </p:sp>
      <p:sp>
        <p:nvSpPr>
          <p:cNvPr id="20" name="c4-desc"/>
          <p:cNvSpPr txBox="1"/>
          <p:nvPr/>
        </p:nvSpPr>
        <p:spPr>
          <a:xfrm>
            <a:off x="1778000" y="6604000"/>
            <a:ext cx="939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>
                <a:solidFill>
                  <a:srgbClr val="1F2937"/>
                </a:solidFill>
                <a:latin typeface="Noto Sans SC"/>
                <a:ea typeface="Noto Sans SC"/>
              </a:rPr>
              <a:t>别人的进步值得鼓掌，队友的卡点不嘲讽</a:t>
            </a:r>
            <a:endParaRPr lang="en-US" sz="1200" noProof="1"/>
          </a:p>
        </p:txBody>
      </p:sp>
      <p:sp>
        <p:nvSpPr>
          <p:cNvPr id="21" name="div-4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71120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D8D7D2"/>
            </a:solidFill>
            <a:round/>
          </a:ln>
        </p:spPr>
      </p:sp>
      <p:sp>
        <p:nvSpPr>
          <p:cNvPr id="22" name="c5-num"/>
          <p:cNvSpPr txBox="1"/>
          <p:nvPr/>
        </p:nvSpPr>
        <p:spPr>
          <a:xfrm>
            <a:off x="762000" y="72390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800" noProof="1" b="1">
                <a:solidFill>
                  <a:srgbClr val="B85042"/>
                </a:solidFill>
                <a:latin typeface="Noto Serif SC"/>
                <a:ea typeface="Noto Serif SC"/>
              </a:rPr>
              <a:t>伍</a:t>
            </a:r>
            <a:endParaRPr lang="en-US" sz="2800" noProof="1"/>
          </a:p>
        </p:txBody>
      </p:sp>
      <p:sp>
        <p:nvSpPr>
          <p:cNvPr id="23" name="c5-title"/>
          <p:cNvSpPr txBox="1"/>
          <p:nvPr/>
        </p:nvSpPr>
        <p:spPr>
          <a:xfrm>
            <a:off x="1778000" y="7302500"/>
            <a:ext cx="939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800" noProof="1" b="1">
                <a:solidFill>
                  <a:srgbClr val="2C5F2D"/>
                </a:solidFill>
                <a:latin typeface="Noto Serif SC"/>
                <a:ea typeface="Noto Serif SC"/>
              </a:rPr>
              <a:t>保护同伴的隐私与情绪</a:t>
            </a:r>
            <a:endParaRPr lang="en-US" sz="1800" noProof="1"/>
          </a:p>
        </p:txBody>
      </p:sp>
      <p:sp>
        <p:nvSpPr>
          <p:cNvPr id="24" name="c5-desc"/>
          <p:cNvSpPr txBox="1"/>
          <p:nvPr/>
        </p:nvSpPr>
        <p:spPr>
          <a:xfrm>
            <a:off x="1778000" y="7683500"/>
            <a:ext cx="939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>
                <a:solidFill>
                  <a:srgbClr val="1F2937"/>
                </a:solidFill>
                <a:latin typeface="Noto Sans SC"/>
                <a:ea typeface="Noto Sans SC"/>
              </a:rPr>
              <a:t>组内分享不外传，关心彼此的状态</a:t>
            </a:r>
            <a:endParaRPr lang="en-US" sz="1200" noProof="1"/>
          </a:p>
        </p:txBody>
      </p:sp>
    </p:spTree>
  </p:cSld>
  <p:clrMapOvr>
    <a:masterClrMapping/>
  </p:clrMapOvr>
  <p:transition spd="fast" advClick="1">
    <p:fade/>
  </p:transition>
</p:sld>
</file>

<file path=ppt/slides/slide1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num"/>
          <p:cNvSpPr txBox="1"/>
          <p:nvPr/>
        </p:nvSpPr>
        <p:spPr>
          <a:xfrm>
            <a:off x="762000" y="635000"/>
            <a:ext cx="127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12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1016000"/>
            <a:ext cx="762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4400" noProof="1" b="1">
                <a:solidFill>
                  <a:srgbClr val="2C5F2D"/>
                </a:solidFill>
                <a:latin typeface="Noto Serif SC"/>
                <a:ea typeface="Noto Serif SC"/>
              </a:rPr>
              <a:t>我们的目标</a:t>
            </a:r>
            <a:endParaRPr lang="en-US" sz="4400" noProof="1"/>
          </a:p>
        </p:txBody>
      </p:sp>
      <p:sp>
        <p:nvSpPr>
          <p:cNvPr id="4" name="title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1905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B85042"/>
            </a:solidFill>
            <a:round/>
          </a:ln>
        </p:spPr>
      </p:sp>
      <p:sp>
        <p:nvSpPr>
          <p:cNvPr id="5" name="lead"/>
          <p:cNvSpPr txBox="1"/>
          <p:nvPr/>
        </p:nvSpPr>
        <p:spPr>
          <a:xfrm>
            <a:off x="762000" y="2286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i="1">
                <a:solidFill>
                  <a:srgbClr val="1F2937"/>
                </a:solidFill>
                <a:latin typeface="Noto Serif SC"/>
                <a:ea typeface="Noto Serif SC"/>
              </a:rPr>
              <a:t>三层目标 · 从脚下到远方</a:t>
            </a:r>
            <a:endParaRPr lang="en-US" sz="1400" noProof="1"/>
          </a:p>
        </p:txBody>
      </p:sp>
      <p:sp>
        <p:nvSpPr>
          <p:cNvPr id="6" name="g1-step"/>
          <p:cNvSpPr txBox="1"/>
          <p:nvPr/>
        </p:nvSpPr>
        <p:spPr>
          <a:xfrm>
            <a:off x="762000" y="30480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600" noProof="1" spc="200" kern="0">
                <a:solidFill>
                  <a:srgbClr val="97BC62"/>
                </a:solidFill>
                <a:latin typeface="Noto Serif SC"/>
                <a:ea typeface="Noto Serif SC"/>
              </a:rPr>
              <a:t>STEP 01</a:t>
            </a:r>
            <a:endParaRPr lang="en-US" sz="1600" noProof="1"/>
          </a:p>
        </p:txBody>
      </p:sp>
      <p:sp>
        <p:nvSpPr>
          <p:cNvPr id="7" name="g1-title"/>
          <p:cNvSpPr txBox="1"/>
          <p:nvPr/>
        </p:nvSpPr>
        <p:spPr>
          <a:xfrm>
            <a:off x="762000" y="3556000"/>
            <a:ext cx="10668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800" noProof="1" b="1">
                <a:solidFill>
                  <a:srgbClr val="2C5F2D"/>
                </a:solidFill>
                <a:latin typeface="Noto Serif SC"/>
                <a:ea typeface="Noto Serif SC"/>
              </a:rPr>
              <a:t>上学期 · 跟上节奏</a:t>
            </a:r>
            <a:endParaRPr lang="en-US" sz="2800" noProof="1"/>
          </a:p>
        </p:txBody>
      </p:sp>
      <p:sp>
        <p:nvSpPr>
          <p:cNvPr id="8" name="g1-desc"/>
          <p:cNvSpPr txBox="1"/>
          <p:nvPr/>
        </p:nvSpPr>
        <p:spPr>
          <a:xfrm>
            <a:off x="762000" y="4064000"/>
            <a:ext cx="10668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适应高三的强度 · 找到自己的方法
不焦虑、不掉队，让自己稳在轨道上</a:t>
            </a:r>
            <a:endParaRPr lang="en-US" sz="1300" noProof="1"/>
          </a:p>
        </p:txBody>
      </p:sp>
      <p:sp>
        <p:nvSpPr>
          <p:cNvPr id="9" name="step-line-1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50165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12700" cap="rnd">
            <a:solidFill>
              <a:srgbClr val="97BC62"/>
            </a:solidFill>
            <a:round/>
          </a:ln>
        </p:spPr>
      </p:sp>
      <p:sp>
        <p:nvSpPr>
          <p:cNvPr id="10" name="g2-step"/>
          <p:cNvSpPr txBox="1"/>
          <p:nvPr/>
        </p:nvSpPr>
        <p:spPr>
          <a:xfrm>
            <a:off x="762000" y="52070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600" noProof="1" spc="200" kern="0">
                <a:solidFill>
                  <a:srgbClr val="97BC62"/>
                </a:solidFill>
                <a:latin typeface="Noto Serif SC"/>
                <a:ea typeface="Noto Serif SC"/>
              </a:rPr>
              <a:t>STEP 02</a:t>
            </a:r>
            <a:endParaRPr lang="en-US" sz="1600" noProof="1"/>
          </a:p>
        </p:txBody>
      </p:sp>
      <p:sp>
        <p:nvSpPr>
          <p:cNvPr id="11" name="g2-title"/>
          <p:cNvSpPr txBox="1"/>
          <p:nvPr/>
        </p:nvSpPr>
        <p:spPr>
          <a:xfrm>
            <a:off x="762000" y="5715000"/>
            <a:ext cx="10668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800" noProof="1" b="1">
                <a:solidFill>
                  <a:srgbClr val="2C5F2D"/>
                </a:solidFill>
                <a:latin typeface="Noto Serif SC"/>
                <a:ea typeface="Noto Serif SC"/>
              </a:rPr>
              <a:t>一模 · 看见位置</a:t>
            </a:r>
            <a:endParaRPr lang="en-US" sz="2800" noProof="1"/>
          </a:p>
        </p:txBody>
      </p:sp>
      <p:sp>
        <p:nvSpPr>
          <p:cNvPr id="12" name="g2-desc"/>
          <p:cNvSpPr txBox="1"/>
          <p:nvPr/>
        </p:nvSpPr>
        <p:spPr>
          <a:xfrm>
            <a:off x="762000" y="6223000"/>
            <a:ext cx="10668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用第一次大考看清自己
不和别人比，只看进步幅度</a:t>
            </a:r>
            <a:endParaRPr lang="en-US" sz="1300" noProof="1"/>
          </a:p>
        </p:txBody>
      </p:sp>
      <p:sp>
        <p:nvSpPr>
          <p:cNvPr id="13" name="step-line-2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7175500"/>
            <a:ext cx="10668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12700" cap="rnd">
            <a:solidFill>
              <a:srgbClr val="97BC62"/>
            </a:solidFill>
            <a:round/>
          </a:ln>
        </p:spPr>
      </p:sp>
      <p:sp>
        <p:nvSpPr>
          <p:cNvPr id="14" name="g3-step"/>
          <p:cNvSpPr txBox="1"/>
          <p:nvPr/>
        </p:nvSpPr>
        <p:spPr>
          <a:xfrm>
            <a:off x="762000" y="73660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600" noProof="1" spc="200" kern="0">
                <a:solidFill>
                  <a:srgbClr val="B85042"/>
                </a:solidFill>
                <a:latin typeface="Noto Serif SC"/>
                <a:ea typeface="Noto Serif SC"/>
              </a:rPr>
              <a:t>STEP 03</a:t>
            </a:r>
            <a:endParaRPr lang="en-US" sz="1600" noProof="1"/>
          </a:p>
        </p:txBody>
      </p:sp>
      <p:sp>
        <p:nvSpPr>
          <p:cNvPr id="15" name="g3-title"/>
          <p:cNvSpPr txBox="1"/>
          <p:nvPr/>
        </p:nvSpPr>
        <p:spPr>
          <a:xfrm>
            <a:off x="762000" y="7874000"/>
            <a:ext cx="10668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800" noProof="1" b="1">
                <a:solidFill>
                  <a:srgbClr val="2C5F2D"/>
                </a:solidFill>
                <a:latin typeface="Noto Serif SC"/>
                <a:ea typeface="Noto Serif SC"/>
              </a:rPr>
              <a:t>高考 · 写下答卷</a:t>
            </a:r>
            <a:endParaRPr lang="en-US" sz="2800" noProof="1"/>
          </a:p>
        </p:txBody>
      </p:sp>
      <p:sp>
        <p:nvSpPr>
          <p:cNvPr id="16" name="g3-desc"/>
          <p:cNvSpPr txBox="1"/>
          <p:nvPr/>
        </p:nvSpPr>
        <p:spPr>
          <a:xfrm>
            <a:off x="762000" y="8382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60000"/>
              </a:lnSpc>
            </a:pPr>
            <a:r>
              <a:rPr lang="en-US" sz="1300" noProof="1">
                <a:solidFill>
                  <a:srgbClr val="1F2937"/>
                </a:solidFill>
                <a:latin typeface="Noto Sans SC"/>
                <a:ea typeface="Noto Sans SC"/>
              </a:rPr>
              <a:t>带着两年打下的底气，走进 2027年6月7日</a:t>
            </a:r>
            <a:endParaRPr lang="en-US" sz="1300" noProof="1"/>
          </a:p>
        </p:txBody>
      </p:sp>
    </p:spTree>
  </p:cSld>
  <p:clrMapOvr>
    <a:masterClrMapping/>
  </p:clrMapOvr>
  <p:transition spd="fast" advClick="1">
    <p:fade/>
  </p:transition>
</p:sld>
</file>

<file path=ppt/slides/slide1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5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num"/>
          <p:cNvSpPr txBox="1"/>
          <p:nvPr/>
        </p:nvSpPr>
        <p:spPr>
          <a:xfrm>
            <a:off x="762000" y="635000"/>
            <a:ext cx="127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200" noProof="1" spc="300" kern="0">
                <a:solidFill>
                  <a:srgbClr val="97BC62"/>
                </a:solidFill>
                <a:latin typeface="Noto Serif SC"/>
                <a:ea typeface="Noto Serif SC"/>
              </a:rPr>
              <a:t>13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762000" y="1016000"/>
            <a:ext cx="762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4400" noProof="1" b="1">
                <a:solidFill>
                  <a:srgbClr val="2C5F2D"/>
                </a:solidFill>
                <a:latin typeface="Noto Serif SC"/>
                <a:ea typeface="Noto Serif SC"/>
              </a:rPr>
              <a:t>走向下一篇章</a:t>
            </a:r>
            <a:endParaRPr lang="en-US" sz="4400" noProof="1"/>
          </a:p>
        </p:txBody>
      </p:sp>
      <p:sp>
        <p:nvSpPr>
          <p:cNvPr id="4" name="title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1905000"/>
            <a:ext cx="1016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B85042"/>
            </a:solidFill>
            <a:round/>
          </a:ln>
        </p:spPr>
      </p:sp>
      <p:sp>
        <p:nvSpPr>
          <p:cNvPr id="5" name="lead"/>
          <p:cNvSpPr txBox="1"/>
          <p:nvPr/>
        </p:nvSpPr>
        <p:spPr>
          <a:xfrm>
            <a:off x="762000" y="2286000"/>
            <a:ext cx="1066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1400" noProof="1" i="1">
                <a:solidFill>
                  <a:srgbClr val="1F2937"/>
                </a:solidFill>
                <a:latin typeface="Noto Serif SC"/>
                <a:ea typeface="Noto Serif SC"/>
              </a:rPr>
              <a:t>从2025年到2027年 · 一年半的路，我们一起走</a:t>
            </a:r>
            <a:endParaRPr lang="en-US" sz="1400" noProof="1"/>
          </a:p>
        </p:txBody>
      </p:sp>
      <p:sp>
        <p:nvSpPr>
          <p:cNvPr id="6" name="path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4826000"/>
            <a:ext cx="10668000" cy="254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25400" cap="rnd">
            <a:solidFill>
              <a:srgbClr val="2C5F2D"/>
            </a:solidFill>
            <a:round/>
          </a:ln>
        </p:spPr>
      </p:sp>
      <p:sp>
        <p:nvSpPr>
          <p:cNvPr id="7" name="m1-dot"/>
          <p:cNvSpPr/>
          <p:nvPr/>
        </p:nvSpPr>
        <p:spPr>
          <a:xfrm>
            <a:off x="1079500" y="4699000"/>
            <a:ext cx="279400" cy="279400"/>
          </a:xfrm>
          <a:prstGeom prst="ellipse">
            <a:avLst/>
          </a:prstGeom>
          <a:solidFill>
            <a:srgbClr val="97BC62"/>
          </a:solidFill>
          <a:ln w="25400">
            <a:solidFill>
              <a:srgbClr val="2C5F2D"/>
            </a:solidFill>
          </a:ln>
        </p:spPr>
      </p:sp>
      <p:sp>
        <p:nvSpPr>
          <p:cNvPr id="8" name="m1-date"/>
          <p:cNvSpPr txBox="1"/>
          <p:nvPr/>
        </p:nvSpPr>
        <p:spPr>
          <a:xfrm>
            <a:off x="508000" y="5207000"/>
            <a:ext cx="152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2200" noProof="1" b="1">
                <a:solidFill>
                  <a:srgbClr val="2C5F2D"/>
                </a:solidFill>
                <a:latin typeface="Noto Serif SC"/>
                <a:ea typeface="Noto Serif SC"/>
              </a:rPr>
              <a:t>9月</a:t>
            </a:r>
            <a:endParaRPr lang="en-US" sz="2200" noProof="1"/>
          </a:p>
        </p:txBody>
      </p:sp>
      <p:sp>
        <p:nvSpPr>
          <p:cNvPr id="9" name="m1-label"/>
          <p:cNvSpPr txBox="1"/>
          <p:nvPr/>
        </p:nvSpPr>
        <p:spPr>
          <a:xfrm>
            <a:off x="508000" y="5651500"/>
            <a:ext cx="152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200" noProof="1">
                <a:solidFill>
                  <a:srgbClr val="97BC62"/>
                </a:solidFill>
                <a:latin typeface="Noto Serif SC"/>
                <a:ea typeface="Noto Serif SC"/>
              </a:rPr>
              <a:t>启程</a:t>
            </a:r>
            <a:endParaRPr lang="en-US" sz="1200" noProof="1"/>
          </a:p>
        </p:txBody>
      </p:sp>
      <p:sp>
        <p:nvSpPr>
          <p:cNvPr id="10" name="m1-note"/>
          <p:cNvSpPr txBox="1"/>
          <p:nvPr/>
        </p:nvSpPr>
        <p:spPr>
          <a:xfrm>
            <a:off x="508000" y="3556000"/>
            <a:ext cx="1524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00" noProof="1">
                <a:solidFill>
                  <a:srgbClr val="1F2937"/>
                </a:solidFill>
                <a:latin typeface="Noto Sans SC"/>
                <a:ea typeface="Noto Sans SC"/>
              </a:rPr>
              <a:t>小组成立
立公约
定方向</a:t>
            </a:r>
            <a:endParaRPr lang="en-US" sz="1100" noProof="1"/>
          </a:p>
        </p:txBody>
      </p:sp>
      <p:sp>
        <p:nvSpPr>
          <p:cNvPr id="11" name="m2-dot"/>
          <p:cNvSpPr/>
          <p:nvPr/>
        </p:nvSpPr>
        <p:spPr>
          <a:xfrm>
            <a:off x="3683000" y="4699000"/>
            <a:ext cx="279400" cy="279400"/>
          </a:xfrm>
          <a:prstGeom prst="ellipse">
            <a:avLst/>
          </a:prstGeom>
          <a:solidFill>
            <a:srgbClr val="97BC62"/>
          </a:solidFill>
          <a:ln w="25400">
            <a:solidFill>
              <a:srgbClr val="2C5F2D"/>
            </a:solidFill>
          </a:ln>
        </p:spPr>
      </p:sp>
      <p:sp>
        <p:nvSpPr>
          <p:cNvPr id="12" name="m2-date"/>
          <p:cNvSpPr txBox="1"/>
          <p:nvPr/>
        </p:nvSpPr>
        <p:spPr>
          <a:xfrm>
            <a:off x="3111500" y="5207000"/>
            <a:ext cx="152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2200" noProof="1" b="1">
                <a:solidFill>
                  <a:srgbClr val="2C5F2D"/>
                </a:solidFill>
                <a:latin typeface="Noto Serif SC"/>
                <a:ea typeface="Noto Serif SC"/>
              </a:rPr>
              <a:t>12月</a:t>
            </a:r>
            <a:endParaRPr lang="en-US" sz="2200" noProof="1"/>
          </a:p>
        </p:txBody>
      </p:sp>
      <p:sp>
        <p:nvSpPr>
          <p:cNvPr id="13" name="m2-label"/>
          <p:cNvSpPr txBox="1"/>
          <p:nvPr/>
        </p:nvSpPr>
        <p:spPr>
          <a:xfrm>
            <a:off x="3111500" y="5651500"/>
            <a:ext cx="152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200" noProof="1">
                <a:solidFill>
                  <a:srgbClr val="97BC62"/>
                </a:solidFill>
                <a:latin typeface="Noto Serif SC"/>
                <a:ea typeface="Noto Serif SC"/>
              </a:rPr>
              <a:t>一调</a:t>
            </a:r>
            <a:endParaRPr lang="en-US" sz="1200" noProof="1"/>
          </a:p>
        </p:txBody>
      </p:sp>
      <p:sp>
        <p:nvSpPr>
          <p:cNvPr id="14" name="m2-note"/>
          <p:cNvSpPr txBox="1"/>
          <p:nvPr/>
        </p:nvSpPr>
        <p:spPr>
          <a:xfrm>
            <a:off x="3111500" y="3556000"/>
            <a:ext cx="1524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00" noProof="1">
                <a:solidFill>
                  <a:srgbClr val="1F2937"/>
                </a:solidFill>
                <a:latin typeface="Noto Sans SC"/>
                <a:ea typeface="Noto Sans SC"/>
              </a:rPr>
              <a:t>阶段检验
调整节奏
重锚方向</a:t>
            </a:r>
            <a:endParaRPr lang="en-US" sz="1100" noProof="1"/>
          </a:p>
        </p:txBody>
      </p:sp>
      <p:sp>
        <p:nvSpPr>
          <p:cNvPr id="15" name="m3-dot"/>
          <p:cNvSpPr/>
          <p:nvPr/>
        </p:nvSpPr>
        <p:spPr>
          <a:xfrm>
            <a:off x="6286500" y="4699000"/>
            <a:ext cx="279400" cy="279400"/>
          </a:xfrm>
          <a:prstGeom prst="ellipse">
            <a:avLst/>
          </a:prstGeom>
          <a:solidFill>
            <a:srgbClr val="97BC62"/>
          </a:solidFill>
          <a:ln w="25400">
            <a:solidFill>
              <a:srgbClr val="2C5F2D"/>
            </a:solidFill>
          </a:ln>
        </p:spPr>
      </p:sp>
      <p:sp>
        <p:nvSpPr>
          <p:cNvPr id="16" name="m3-date"/>
          <p:cNvSpPr txBox="1"/>
          <p:nvPr/>
        </p:nvSpPr>
        <p:spPr>
          <a:xfrm>
            <a:off x="5715000" y="5207000"/>
            <a:ext cx="152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2200" noProof="1" b="1">
                <a:solidFill>
                  <a:srgbClr val="2C5F2D"/>
                </a:solidFill>
                <a:latin typeface="Noto Serif SC"/>
                <a:ea typeface="Noto Serif SC"/>
              </a:rPr>
              <a:t>3月</a:t>
            </a:r>
            <a:endParaRPr lang="en-US" sz="2200" noProof="1"/>
          </a:p>
        </p:txBody>
      </p:sp>
      <p:sp>
        <p:nvSpPr>
          <p:cNvPr id="17" name="m3-label"/>
          <p:cNvSpPr txBox="1"/>
          <p:nvPr/>
        </p:nvSpPr>
        <p:spPr>
          <a:xfrm>
            <a:off x="5715000" y="5651500"/>
            <a:ext cx="152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200" noProof="1">
                <a:solidFill>
                  <a:srgbClr val="97BC62"/>
                </a:solidFill>
                <a:latin typeface="Noto Serif SC"/>
                <a:ea typeface="Noto Serif SC"/>
              </a:rPr>
              <a:t>二调</a:t>
            </a:r>
            <a:endParaRPr lang="en-US" sz="1200" noProof="1"/>
          </a:p>
        </p:txBody>
      </p:sp>
      <p:sp>
        <p:nvSpPr>
          <p:cNvPr id="18" name="m3-note"/>
          <p:cNvSpPr txBox="1"/>
          <p:nvPr/>
        </p:nvSpPr>
        <p:spPr>
          <a:xfrm>
            <a:off x="5715000" y="3556000"/>
            <a:ext cx="1524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00" noProof="1">
                <a:solidFill>
                  <a:srgbClr val="1F2937"/>
                </a:solidFill>
                <a:latin typeface="Noto Sans SC"/>
                <a:ea typeface="Noto Sans SC"/>
              </a:rPr>
              <a:t>专题突破
查漏补缺
强化薄弱</a:t>
            </a:r>
            <a:endParaRPr lang="en-US" sz="1100" noProof="1"/>
          </a:p>
        </p:txBody>
      </p:sp>
      <p:sp>
        <p:nvSpPr>
          <p:cNvPr id="19" name="m4-dot"/>
          <p:cNvSpPr/>
          <p:nvPr/>
        </p:nvSpPr>
        <p:spPr>
          <a:xfrm>
            <a:off x="8890000" y="4699000"/>
            <a:ext cx="279400" cy="279400"/>
          </a:xfrm>
          <a:prstGeom prst="ellipse">
            <a:avLst/>
          </a:prstGeom>
          <a:solidFill>
            <a:srgbClr val="B85042"/>
          </a:solidFill>
          <a:ln w="25400">
            <a:solidFill>
              <a:srgbClr val="B85042"/>
            </a:solidFill>
          </a:ln>
        </p:spPr>
      </p:sp>
      <p:sp>
        <p:nvSpPr>
          <p:cNvPr id="20" name="m4-date"/>
          <p:cNvSpPr txBox="1"/>
          <p:nvPr/>
        </p:nvSpPr>
        <p:spPr>
          <a:xfrm>
            <a:off x="8318500" y="5207000"/>
            <a:ext cx="152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2200" noProof="1" b="1">
                <a:solidFill>
                  <a:srgbClr val="B85042"/>
                </a:solidFill>
                <a:latin typeface="Noto Serif SC"/>
                <a:ea typeface="Noto Serif SC"/>
              </a:rPr>
              <a:t>6月</a:t>
            </a:r>
            <a:endParaRPr lang="en-US" sz="2200" noProof="1"/>
          </a:p>
        </p:txBody>
      </p:sp>
      <p:sp>
        <p:nvSpPr>
          <p:cNvPr id="21" name="m4-label"/>
          <p:cNvSpPr txBox="1"/>
          <p:nvPr/>
        </p:nvSpPr>
        <p:spPr>
          <a:xfrm>
            <a:off x="8318500" y="5651500"/>
            <a:ext cx="1524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B85042"/>
                </a:solidFill>
                <a:latin typeface="Noto Serif SC"/>
                <a:ea typeface="Noto Serif SC"/>
              </a:rPr>
              <a:t>赴考场</a:t>
            </a:r>
            <a:endParaRPr lang="en-US" sz="1200" noProof="1"/>
          </a:p>
        </p:txBody>
      </p:sp>
      <p:sp>
        <p:nvSpPr>
          <p:cNvPr id="22" name="m4-note"/>
          <p:cNvSpPr txBox="1"/>
          <p:nvPr/>
        </p:nvSpPr>
        <p:spPr>
          <a:xfrm>
            <a:off x="8318500" y="3556000"/>
            <a:ext cx="1524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00" noProof="1">
                <a:solidFill>
                  <a:srgbClr val="1F2937"/>
                </a:solidFill>
                <a:latin typeface="Noto Sans SC"/>
                <a:ea typeface="Noto Sans SC"/>
              </a:rPr>
              <a:t>芒种之后
答青春之卷
写下答卷</a:t>
            </a:r>
            <a:endParaRPr lang="en-US" sz="1100" noProof="1"/>
          </a:p>
        </p:txBody>
      </p:sp>
      <p:sp>
        <p:nvSpPr>
          <p:cNvPr id="23" name="arrow-tip"/>
          <p:cNvSpPr/>
          <p:nvPr/>
        </p:nvSpPr>
        <p:spPr>
          <a:xfrm>
            <a:off x="10668000" y="4762500"/>
            <a:ext cx="254000" cy="152400"/>
          </a:xfrm>
          <a:prstGeom prst="triangle">
            <a:avLst/>
          </a:prstGeom>
          <a:solidFill>
            <a:srgbClr val="B85042"/>
          </a:solidFill>
          <a:ln w="0">
            <a:solidFill>
              <a:srgbClr val="B85042"/>
            </a:solidFill>
          </a:ln>
        </p:spPr>
      </p:sp>
      <p:sp>
        <p:nvSpPr>
          <p:cNvPr id="24" name="bottom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762000" y="6858000"/>
            <a:ext cx="1016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12700" cap="rnd">
            <a:solidFill>
              <a:srgbClr val="B85042"/>
            </a:solidFill>
            <a:round/>
          </a:ln>
        </p:spPr>
      </p:sp>
      <p:sp>
        <p:nvSpPr>
          <p:cNvPr id="25" name="bottom-quote"/>
          <p:cNvSpPr txBox="1"/>
          <p:nvPr/>
        </p:nvSpPr>
        <p:spPr>
          <a:xfrm>
            <a:off x="1905000" y="6731000"/>
            <a:ext cx="9144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600" noProof="1" i="1" spc="300" kern="0">
                <a:solidFill>
                  <a:srgbClr val="2C5F2D"/>
                </a:solidFill>
                <a:latin typeface="Noto Serif SC"/>
                <a:ea typeface="Noto Serif SC"/>
              </a:rPr>
              <a:t>高考不是终点，而是下一篇章的扉页</a:t>
            </a:r>
            <a:endParaRPr lang="en-US" sz="1600" noProof="1"/>
          </a:p>
        </p:txBody>
      </p:sp>
    </p:spTree>
  </p:cSld>
  <p:clrMapOvr>
    <a:masterClrMapping/>
  </p:clrMapOvr>
  <p:transition spd="fast" advClick="1">
    <p:fade/>
  </p:transition>
</p:sld>
</file>

<file path=ppt/slides/slide1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1a3d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meta"/>
          <p:cNvSpPr txBox="1"/>
          <p:nvPr/>
        </p:nvSpPr>
        <p:spPr>
          <a:xfrm>
            <a:off x="1016000" y="889000"/>
            <a:ext cx="1016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000" noProof="1" spc="400" kern="0">
                <a:solidFill>
                  <a:srgbClr val="97BC62"/>
                </a:solidFill>
                <a:latin typeface="Noto Sans SC"/>
                <a:ea typeface="Noto Sans SC"/>
              </a:rPr>
              <a:t>应时而种 · 循序而行</a:t>
            </a:r>
            <a:endParaRPr lang="en-US" sz="1000" noProof="1"/>
          </a:p>
        </p:txBody>
      </p:sp>
      <p:sp>
        <p:nvSpPr>
          <p:cNvPr id="3" name="top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1016000" y="1206500"/>
            <a:ext cx="10160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97BC62"/>
            </a:solidFill>
            <a:round/>
          </a:ln>
        </p:spPr>
      </p:sp>
      <p:sp>
        <p:nvSpPr>
          <p:cNvPr id="4" name="motto-main"/>
          <p:cNvSpPr txBox="1"/>
          <p:nvPr/>
        </p:nvSpPr>
        <p:spPr>
          <a:xfrm>
            <a:off x="1016000" y="2159000"/>
            <a:ext cx="101600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6000" noProof="1" b="1" spc="2000" kern="0">
                <a:solidFill>
                  <a:srgbClr val="F5F5F0"/>
                </a:solidFill>
                <a:latin typeface="Noto Serif SC"/>
                <a:ea typeface="Noto Serif SC"/>
              </a:rPr>
              <a:t>应时而种</a:t>
            </a:r>
            <a:endParaRPr lang="en-US" sz="6000" noProof="1"/>
          </a:p>
        </p:txBody>
      </p:sp>
      <p:sp>
        <p:nvSpPr>
          <p:cNvPr id="5" name="motto-second"/>
          <p:cNvSpPr txBox="1"/>
          <p:nvPr/>
        </p:nvSpPr>
        <p:spPr>
          <a:xfrm>
            <a:off x="1016000" y="3429000"/>
            <a:ext cx="101600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6000" noProof="1" b="1" spc="2000" kern="0">
                <a:solidFill>
                  <a:srgbClr val="97BC62"/>
                </a:solidFill>
                <a:latin typeface="Noto Serif SC"/>
                <a:ea typeface="Noto Serif SC"/>
              </a:rPr>
              <a:t>循序而行</a:t>
            </a:r>
            <a:endParaRPr lang="en-US" sz="6000" noProof="1"/>
          </a:p>
        </p:txBody>
      </p:sp>
      <p:pic>
        <p:nvPicPr>
          <p:cNvPr id="6" name="badge-image"/>
          <p:cNvPicPr/>
          <p:nvPr/>
        </p:nvPicPr>
        <p:blipFill>
          <a:blip r:embed="rId2"/>
          <a:srcRect l="0" r="0"/>
          <a:stretch>
            <a:fillRect/>
          </a:stretch>
        </p:blipFill>
        <p:spPr>
          <a:xfrm>
            <a:off x="5588000" y="5080000"/>
            <a:ext cx="1016000" cy="1016000"/>
          </a:xfrm>
          <a:prstGeom prst="rect">
            <a:avLst/>
          </a:prstGeom>
          <a:ln>
            <a:noFill/>
          </a:ln>
        </p:spPr>
      </p:pic>
      <p:sp>
        <p:nvSpPr>
          <p:cNvPr id="7" name="seal-box"/>
          <p:cNvSpPr/>
          <p:nvPr/>
        </p:nvSpPr>
        <p:spPr>
          <a:xfrm>
            <a:off x="10541000" y="5080000"/>
            <a:ext cx="635000" cy="1016000"/>
          </a:xfrm>
          <a:prstGeom prst="rect">
            <a:avLst/>
          </a:prstGeom>
          <a:solidFill>
            <a:srgbClr val="A8341B"/>
          </a:solidFill>
          <a:ln w="0">
            <a:solidFill>
              <a:srgbClr val="A8341B"/>
            </a:solidFill>
          </a:ln>
        </p:spPr>
      </p:sp>
      <p:sp>
        <p:nvSpPr>
          <p:cNvPr id="8" name="seal-text-real"/>
          <p:cNvSpPr txBox="1"/>
          <p:nvPr/>
        </p:nvSpPr>
        <p:spPr>
          <a:xfrm>
            <a:off x="10541000" y="5080000"/>
            <a:ext cx="635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2400" noProof="1" b="1">
                <a:solidFill>
                  <a:srgbClr val="F5F5F0"/>
                </a:solidFill>
                <a:latin typeface="Noto Serif SC"/>
                <a:ea typeface="Noto Serif SC"/>
              </a:rPr>
              <a:t>序</a:t>
            </a:r>
            <a:endParaRPr lang="en-US" sz="2400" noProof="1"/>
          </a:p>
        </p:txBody>
      </p:sp>
      <p:sp>
        <p:nvSpPr>
          <p:cNvPr id="9" name="bottom-line"/>
          <p:cNvSpPr/>
          <p:nvPr>
            <p:extLst>
              <p:ext uri="{F5677B7D-0D2A-4D9B-9A5C-6D8D7D0E5A5D}">
                <pptd:line encoding="base64url">eyJ2aWV3Qm94IjpbMSwxXSwicG9pbnRzIjoiMCwwLjUgMSwwLjUifQ</pptd:line>
              </p:ext>
            </p:extLst>
          </p:nvPr>
        </p:nvSpPr>
        <p:spPr>
          <a:xfrm>
            <a:off x="1016000" y="6604000"/>
            <a:ext cx="10160000" cy="127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</a:path>
            </a:pathLst>
          </a:custGeom>
          <a:noFill/>
          <a:ln w="6350" cap="rnd">
            <a:solidFill>
              <a:srgbClr val="97BC62"/>
            </a:solidFill>
            <a:round/>
          </a:ln>
        </p:spPr>
      </p:sp>
      <p:sp>
        <p:nvSpPr>
          <p:cNvPr id="10" name="bottom-meta"/>
          <p:cNvSpPr txBox="1"/>
          <p:nvPr/>
        </p:nvSpPr>
        <p:spPr>
          <a:xfrm>
            <a:off x="1016000" y="6731000"/>
            <a:ext cx="1016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000" noProof="1" spc="300" kern="0">
                <a:solidFill>
                  <a:srgbClr val="97BC62"/>
                </a:solidFill>
                <a:latin typeface="Noto Sans SC"/>
                <a:ea typeface="Noto Sans SC"/>
              </a:rPr>
              <a:t>青芒序 · 2027届 · 一群人 · 一段路</a:t>
            </a:r>
            <a:endParaRPr lang="en-US" sz="1000" noProof="1"/>
          </a:p>
        </p:txBody>
      </p:sp>
    </p:spTree>
  </p:cSld>
  <p:clrMapOvr>
    <a:masterClrMapping/>
  </p:clrMapOvr>
  <p:transition spd="fast" advClick="1">
    <p:fade/>
  </p:transition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</a:theme>
</file>

<file path=customXml/provenance.xml><?xml version="1.0" encoding="utf-8"?>
<provenance xmlns="urn:kimi:pptd:provenance">
  <producer>Kimi Slides/Design</producer>
  <statement>Built by Kimi Slides/Design with PPTD</statement>
</provenance>
</file>

<file path=docProps/app.xml><?xml version="1.0" encoding="utf-8"?>
<Properties xmlns="http://schemas.openxmlformats.org/officeDocument/2006/extended-properties">
  <Application>Neo Design</Application>
  <Slides>15</Slides>
</Properties>
</file>

<file path=docProps/core.xml><?xml version="1.0" encoding="utf-8"?>
<cp:coreProperties xmlns:dc="http://purl.org/dc/elements/1.1/" xmlns:cp="http://schemas.openxmlformats.org/package/2006/metadata/core-properties"/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4" name="AIGC">
    <vt:lpwstr/>
  </property>
</Properties>
</file>